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8" r:id="rId1"/>
  </p:sldMasterIdLst>
  <p:notesMasterIdLst>
    <p:notesMasterId r:id="rId27"/>
  </p:notesMasterIdLst>
  <p:sldIdLst>
    <p:sldId id="310" r:id="rId2"/>
    <p:sldId id="257" r:id="rId3"/>
    <p:sldId id="258" r:id="rId4"/>
    <p:sldId id="261" r:id="rId5"/>
    <p:sldId id="262" r:id="rId6"/>
    <p:sldId id="317" r:id="rId7"/>
    <p:sldId id="327" r:id="rId8"/>
    <p:sldId id="328" r:id="rId9"/>
    <p:sldId id="318" r:id="rId10"/>
    <p:sldId id="330" r:id="rId11"/>
    <p:sldId id="331" r:id="rId12"/>
    <p:sldId id="320" r:id="rId13"/>
    <p:sldId id="322" r:id="rId14"/>
    <p:sldId id="329" r:id="rId15"/>
    <p:sldId id="332" r:id="rId16"/>
    <p:sldId id="333" r:id="rId17"/>
    <p:sldId id="319" r:id="rId18"/>
    <p:sldId id="334" r:id="rId19"/>
    <p:sldId id="342" r:id="rId20"/>
    <p:sldId id="343" r:id="rId21"/>
    <p:sldId id="344" r:id="rId22"/>
    <p:sldId id="321" r:id="rId23"/>
    <p:sldId id="345" r:id="rId24"/>
    <p:sldId id="340" r:id="rId25"/>
    <p:sldId id="34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ck" initials="E" lastIdx="4" clrIdx="0">
    <p:extLst>
      <p:ext uri="{19B8F6BF-5375-455C-9EA6-DF929625EA0E}">
        <p15:presenceInfo xmlns:p15="http://schemas.microsoft.com/office/powerpoint/2012/main" userId="Eric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6A2"/>
    <a:srgbClr val="FFFFCC"/>
    <a:srgbClr val="DAD000"/>
    <a:srgbClr val="AB890D"/>
    <a:srgbClr val="CAA210"/>
    <a:srgbClr val="FFF871"/>
    <a:srgbClr val="FFF305"/>
    <a:srgbClr val="FAEE00"/>
    <a:srgbClr val="F1CD49"/>
    <a:srgbClr val="E8BA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4" autoAdjust="0"/>
    <p:restoredTop sz="83483" autoAdjust="0"/>
  </p:normalViewPr>
  <p:slideViewPr>
    <p:cSldViewPr snapToGrid="0">
      <p:cViewPr varScale="1">
        <p:scale>
          <a:sx n="68" d="100"/>
          <a:sy n="68" d="100"/>
        </p:scale>
        <p:origin x="13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P1-Incertidumbres-2023\P1%20Resultado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'Una Medic'!$E$11:$E$19</c:f>
              <c:strCache>
                <c:ptCount val="8"/>
                <c:pt idx="0">
                  <c:v>1.219-1.229</c:v>
                </c:pt>
                <c:pt idx="1">
                  <c:v>1.229-1.239</c:v>
                </c:pt>
                <c:pt idx="2">
                  <c:v>1.239-1.249</c:v>
                </c:pt>
                <c:pt idx="3">
                  <c:v>1.249-1.259</c:v>
                </c:pt>
                <c:pt idx="4">
                  <c:v>1.259-1.269</c:v>
                </c:pt>
                <c:pt idx="5">
                  <c:v>1.269-1.279</c:v>
                </c:pt>
                <c:pt idx="6">
                  <c:v>1.279-1.289</c:v>
                </c:pt>
                <c:pt idx="7">
                  <c:v>1.299-1.309</c:v>
                </c:pt>
              </c:strCache>
              <c:extLst xmlns:c16r2="http://schemas.microsoft.com/office/drawing/2015/06/chart"/>
            </c:strRef>
          </c:cat>
          <c:val>
            <c:numRef>
              <c:f>'Una Medic'!$F$11:$F$19</c:f>
              <c:numCache>
                <c:formatCode>General</c:formatCode>
                <c:ptCount val="8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8</c:v>
                </c:pt>
                <c:pt idx="4">
                  <c:v>6</c:v>
                </c:pt>
                <c:pt idx="5">
                  <c:v>4</c:v>
                </c:pt>
                <c:pt idx="6">
                  <c:v>3</c:v>
                </c:pt>
                <c:pt idx="7">
                  <c:v>1</c:v>
                </c:pt>
              </c:numCache>
              <c:extLst xmlns:c16r2="http://schemas.microsoft.com/office/drawing/2015/06/chart"/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70F-47BE-AE0F-8C8A808955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"/>
        <c:overlap val="-27"/>
        <c:axId val="67878464"/>
        <c:axId val="67879024"/>
      </c:barChart>
      <c:catAx>
        <c:axId val="67878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67879024"/>
        <c:crosses val="autoZero"/>
        <c:auto val="1"/>
        <c:lblAlgn val="ctr"/>
        <c:lblOffset val="100"/>
        <c:noMultiLvlLbl val="0"/>
      </c:catAx>
      <c:valAx>
        <c:axId val="67879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67878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1"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BBF096-3424-4C6A-8931-4DE75BE38EAF}" type="datetimeFigureOut">
              <a:rPr lang="es-MX" smtClean="0"/>
              <a:t>02/11/2023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65E55-3FB5-4C96-9531-74B3BB12FE2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6381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0569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Pregunta: ¿Para qué sirven las incertidumbres? ¿Cuál</a:t>
            </a:r>
            <a:r>
              <a:rPr lang="es-MX" baseline="0" dirty="0"/>
              <a:t> es su propósito?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65E55-3FB5-4C96-9531-74B3BB12FE23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7926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¿Qué se utiliza para hacer una aproximación de la función</a:t>
            </a:r>
            <a:r>
              <a:rPr lang="es-MX" baseline="0" dirty="0"/>
              <a:t> si hay desviaciones pequeñas?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65E55-3FB5-4C96-9531-74B3BB12FE23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389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 rtlCol="0">
            <a:noAutofit/>
          </a:bodyPr>
          <a:lstStyle>
            <a:lvl1pPr rtl="0">
              <a:defRPr sz="4051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256" name="línea" descr="Gráfico de líneas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orma libre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58" name="Forma libre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59" name="Forma libre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0" name="Forma libre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1" name="Forma libre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2" name="Forma libre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3" name="Forma libre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4" name="Forma libre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5" name="Forma libre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6" name="Forma libre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7" name="Forma libre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8" name="Forma libre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9" name="Forma libre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0" name="Forma libre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1" name="Forma libre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2" name="Forma libre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3" name="Forma libre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4" name="Forma libre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5" name="Forma libre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6" name="Forma libre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7" name="Forma libre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8" name="Forma libre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9" name="Forma libre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0" name="Forma libre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1" name="Forma libre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2" name="Forma libre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3" name="Forma libre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4" name="Forma libre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5" name="Forma libre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6" name="Forma libre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7" name="Forma libre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8" name="Forma libre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9" name="Forma libre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0" name="Forma libre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1" name="Forma libre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2" name="Forma libre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3" name="Forma libre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4" name="Forma libre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5" name="Forma libre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6" name="Forma libre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7" name="Forma libre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8" name="Forma libre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9" name="Forma libre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0" name="Forma libre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1" name="Forma libre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2" name="Forma libre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3" name="Forma libre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4" name="Forma libre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5" name="Forma libre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6" name="Forma libre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7" name="Forma libre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8" name="Forma libre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9" name="Forma libre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0" name="Forma libre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1" name="Forma libre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2" name="Forma libre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3" name="Forma libre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4" name="Forma libre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5" name="Forma libre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6" name="Forma libre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7" name="Forma libre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8" name="Forma libre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9" name="Forma libre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0" name="Forma libre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1" name="Forma libre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2" name="Forma libre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3" name="Forma libre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4" name="Forma libre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5" name="Forma libre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6" name="Forma libre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7" name="Forma libre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8" name="Forma libre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9" name="Forma libre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0" name="Forma libre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1" name="Forma libre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2" name="Forma libre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3" name="Forma libre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4" name="Forma libre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5" name="Forma libre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6" name="Forma libre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7" name="Forma libre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8" name="Forma libre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9" name="Forma libre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0" name="Forma libre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1" name="Forma libre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2" name="Forma libre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3" name="Forma libre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4" name="Forma libre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5" name="Forma libre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6" name="Forma libre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7" name="Forma libre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8" name="Forma libre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9" name="Forma libre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0" name="Forma libre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1" name="Forma libre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2" name="Forma libre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3" name="Forma libre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4" name="Forma libre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5" name="Forma libre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6" name="Forma libre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7" name="Forma libre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8" name="Forma libre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9" name="Forma libre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0" name="Forma libre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1" name="Forma libre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2" name="Forma libre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3" name="Forma libre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4" name="Forma libre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5" name="Forma libre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6" name="Forma libre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7" name="Forma libre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8" name="Forma libre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9" name="Forma libre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0" name="Forma libre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1" name="Forma libre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2" name="Forma libre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3" name="Forma libre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4" name="Forma libre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5" name="Forma libre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6" name="Forma libre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7" name="Forma libre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8" name="Forma libre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9" name="Forma libre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</p:grp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6347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7" name="línea" descr="Gráfico de líneas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orma libre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9" name="Forma libre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0" name="Forma libre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1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2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3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4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5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4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5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6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7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8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9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0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1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2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3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4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5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6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7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8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9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0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1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2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3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4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5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6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7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8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9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0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1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2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3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4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5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6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7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8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9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0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1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2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3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4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5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6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7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8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9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0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1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2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3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4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5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6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7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8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9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80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81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11/2/2023</a:t>
            </a:fld>
            <a:endParaRPr lang="en-U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10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7" name="línea" descr="Gráfico de líneas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orma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9" name="Forma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0" name="Forma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1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2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3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4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5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4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5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6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7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8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9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0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1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2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3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4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5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6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7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8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9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0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1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2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3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4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5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6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7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8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9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0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1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2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3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4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5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6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7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8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9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0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1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2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3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4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5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6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7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8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9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0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1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2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3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4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5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6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7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8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9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80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81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08171" y="277815"/>
            <a:ext cx="9146383" cy="5898573"/>
          </a:xfrm>
        </p:spPr>
        <p:txBody>
          <a:bodyPr vert="eaVert" rtlCol="0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11/2/2023</a:t>
            </a:fld>
            <a:endParaRPr lang="en-U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67" name="línea" descr="Gráfico de líneas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orma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9" name="Forma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0" name="Forma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1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2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3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4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5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6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7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8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9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0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1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2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3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4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5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6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7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8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9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0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1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2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3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4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5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6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7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8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9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0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1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2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3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4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5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6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7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8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9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0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1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2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3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4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5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6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7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8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9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0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1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2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3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4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5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6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7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8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9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0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1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2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3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4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5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6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7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8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9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40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41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11/2/2023</a:t>
            </a:fld>
            <a:endParaRPr lang="en-U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23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rtlCol="0" anchor="b">
            <a:noAutofit/>
          </a:bodyPr>
          <a:lstStyle>
            <a:lvl1pPr algn="l" rtl="0">
              <a:defRPr sz="3301" b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255" name="línea" descr="Gráfico de líneas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orma libre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57" name="Forma libre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58" name="Forma libre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59" name="Forma libre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0" name="Forma libre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1" name="Forma libre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2" name="Forma libre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3" name="Forma libre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4" name="Forma libre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5" name="Forma libre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6" name="Forma libre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7" name="Forma libre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8" name="Forma libre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9" name="Forma libre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0" name="Forma libre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1" name="Forma libre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2" name="Forma libre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3" name="Forma libre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4" name="Forma libre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5" name="Forma libre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6" name="Forma libre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7" name="Forma libre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8" name="Forma libre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9" name="Forma libre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0" name="Forma libre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1" name="Forma libre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2" name="Forma libre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3" name="Forma libre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4" name="Forma libre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5" name="Forma libre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6" name="Forma libre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7" name="Forma libre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8" name="Forma libre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9" name="Forma libre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0" name="Forma libre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1" name="Forma libre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2" name="Forma libre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3" name="Forma libre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4" name="Forma libre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5" name="Forma libre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6" name="Forma libre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7" name="Forma libre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8" name="Forma libre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9" name="Forma libre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0" name="Forma libre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1" name="Forma libre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2" name="Forma libre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3" name="Forma libre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4" name="Forma libre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5" name="Forma libre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6" name="Forma libre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7" name="Forma libre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8" name="Forma libre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9" name="Forma libre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0" name="Forma libre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1" name="Forma libre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2" name="Forma libre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3" name="Forma libre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4" name="Forma libre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5" name="Forma libre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6" name="Forma libre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7" name="Forma libre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8" name="Forma libre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9" name="Forma libre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0" name="Forma libre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1" name="Forma libre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2" name="Forma libre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3" name="Forma libre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4" name="Forma libre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5" name="Forma libre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6" name="Forma libre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7" name="Forma libre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8" name="Forma libre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9" name="Forma libre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0" name="Forma libre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1" name="Forma libre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2" name="Forma libre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3" name="Forma libre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4" name="Forma libre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5" name="Forma libre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6" name="Forma libre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7" name="Forma libre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8" name="Forma libre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9" name="Forma libre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0" name="Forma libre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1" name="Forma libre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2" name="Forma libre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3" name="Forma libre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4" name="Forma libre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5" name="Forma libre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6" name="Forma libre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7" name="Forma libre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8" name="Forma libre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9" name="Forma libre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0" name="Forma libre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1" name="Forma libre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2" name="Forma libre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3" name="Forma libre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4" name="Forma libre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5" name="Forma libre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6" name="Forma libre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7" name="Forma libre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8" name="Forma libre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9" name="Forma libre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0" name="Forma libre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1" name="Forma libre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2" name="Forma libre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3" name="Forma libre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4" name="Forma libre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5" name="Forma libre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6" name="Forma libre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7" name="Forma libre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8" name="Forma libre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9" name="Forma libre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0" name="Forma libre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1" name="Forma libre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2" name="Forma libre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3" name="Forma libre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4" name="Forma libre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5" name="Forma libre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6" name="Forma libre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7" name="Forma libre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8" name="Forma libre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</p:grp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noProof="0"/>
              <a:t>Haga clic para modificar el estilo de texto del patrón</a:t>
            </a: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11/2/2023</a:t>
            </a:fld>
            <a:endParaRPr lang="en-U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49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58" name="línea" descr="Gráfico de líneas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orma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0" name="Forma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1" name="Forma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2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3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4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5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6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7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8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9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0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1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2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3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4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5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6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7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8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9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0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1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2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3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4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5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6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7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8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9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0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1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2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3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4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5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6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7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8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9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0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1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2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3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4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5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6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7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8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9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0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1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2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3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4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5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6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7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8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9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0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1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2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3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4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5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6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7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8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9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0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1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2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11/2/2023</a:t>
            </a:fld>
            <a:endParaRPr lang="en-U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4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60" name="línea" descr="Gráfico de líneas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orma libre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2" name="Forma libre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3" name="Forma libre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4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5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6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7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8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9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0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1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2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3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4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5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6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7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8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9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0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1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2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3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4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5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6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7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8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9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0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1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2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3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4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5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6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7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8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9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0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1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2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3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4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5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6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7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8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9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0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1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2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3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4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5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6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7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8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9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0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1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2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3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4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5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6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7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8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9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0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1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2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3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4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s-ES" noProof="0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 rtlCol="0"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s-ES" noProof="0"/>
              <a:t>Haga clic para modificar el estilo de texto del patrón</a:t>
            </a:r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11/2/2023</a:t>
            </a:fld>
            <a:endParaRPr lang="en-US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5" name="Marcador de posición de contenido 3"/>
          <p:cNvSpPr>
            <a:spLocks noGrp="1"/>
          </p:cNvSpPr>
          <p:nvPr>
            <p:ph sz="half" idx="13"/>
          </p:nvPr>
        </p:nvSpPr>
        <p:spPr>
          <a:xfrm>
            <a:off x="6248439" y="2819402"/>
            <a:ext cx="4417703" cy="3352801"/>
          </a:xfrm>
        </p:spPr>
        <p:txBody>
          <a:bodyPr rtlCol="0"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0595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56" name="línea" descr="Gráfico de líneas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orma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58" name="Forma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59" name="Forma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0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1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2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3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4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5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6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7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8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9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0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1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2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3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4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5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6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7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8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9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0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1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2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3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4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5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6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7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8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9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0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1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2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3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4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5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6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7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8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9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0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1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2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3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4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5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6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7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8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9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0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1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2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3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4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5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6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7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8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9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0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1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2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3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4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5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6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7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8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9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0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</p:grp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11/2/2023</a:t>
            </a:fld>
            <a:endParaRPr lang="en-U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04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11/2/2023</a:t>
            </a:fld>
            <a:endParaRPr lang="en-U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93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rtlCol="0" anchor="b">
            <a:noAutofit/>
          </a:bodyPr>
          <a:lstStyle>
            <a:lvl1pPr algn="l" rtl="0">
              <a:defRPr sz="2401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s-ES" noProof="0"/>
              <a:t>Haga clic para modificar el estilo de texto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  <p:grpSp>
        <p:nvGrpSpPr>
          <p:cNvPr id="615" name="marco" descr="Gráfico de cuadro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upo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upo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orma libre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orma libre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orma libre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upo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orma libre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orma libre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orma libre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upo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upo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orma libre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orma libre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orma libre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upo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orma libre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orma libre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orma libre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11/2/2023</a:t>
            </a:fld>
            <a:endParaRPr lang="en-U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41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rtlCol="0" anchor="b">
            <a:noAutofit/>
          </a:bodyPr>
          <a:lstStyle>
            <a:lvl1pPr algn="l" rtl="0">
              <a:defRPr sz="2401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 descr="Marcador de posición vacío para agregar una imagen. Haga clic en el marcador de posición y seleccione la imagen que quiera agregar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614" name="marco" descr="Gráfico de cuadro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upo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upo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orma libre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orma libre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orma libre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upo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orma libre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orma libre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orma libre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upo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upo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orma libre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orma libre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orma libre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upo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orma libre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orma libre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orma libre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orma libre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orma libre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orma libre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orma libre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orma libre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orma libre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orma libre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orma libre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orma libre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orma libre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orma libre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orma libre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orma libre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orma libre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orma libre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orma libre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orma libre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orma libre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orma libre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orma libre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orma libre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orma libre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orma libre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orma libre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orma libre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orma libre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orma libre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orma libre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orma libre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orma libre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orma libre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orma libre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orma libre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orma libre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orma libre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orma libre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orma libre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orma libre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orma libre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orma libre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orma libre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orma libre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orma libre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orma libre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orma libre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orma libre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orma libre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orma libre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orma libre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orma libre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orma libre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orma libre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orma libre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orma libre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orma libre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orma libre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orma libre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orma libre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orma libre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orma libre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orma libre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orma libre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orma libre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orma libre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orma libre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orma libre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orma libre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orma libre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orma libre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orma libre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orma libre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s-ES" noProof="0"/>
              <a:t>Haga clic para modificar el estilo de texto del patrón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11/2/2023</a:t>
            </a:fld>
            <a:endParaRPr lang="en-U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3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dirty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11/2/2023</a:t>
            </a:fld>
            <a:endParaRPr lang="en-U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344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0.pn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jpeg"/><Relationship Id="rId7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9.jpe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00.png"/><Relationship Id="rId7" Type="http://schemas.openxmlformats.org/officeDocument/2006/relationships/image" Target="../media/image34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0.jpeg"/><Relationship Id="rId7" Type="http://schemas.openxmlformats.org/officeDocument/2006/relationships/image" Target="../media/image41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19.jpe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220.png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0.jpeg"/><Relationship Id="rId7" Type="http://schemas.openxmlformats.org/officeDocument/2006/relationships/image" Target="../media/image4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0.png"/><Relationship Id="rId11" Type="http://schemas.openxmlformats.org/officeDocument/2006/relationships/image" Target="../media/image60.emf"/><Relationship Id="rId10" Type="http://schemas.openxmlformats.org/officeDocument/2006/relationships/image" Target="../media/image59.png"/><Relationship Id="rId4" Type="http://schemas.openxmlformats.org/officeDocument/2006/relationships/image" Target="../media/image48.emf"/><Relationship Id="rId9" Type="http://schemas.openxmlformats.org/officeDocument/2006/relationships/image" Target="../media/image51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11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6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3.png"/><Relationship Id="rId7" Type="http://schemas.openxmlformats.org/officeDocument/2006/relationships/image" Target="../media/image15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14.jp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C86009E9-E4FA-4D15-9273-3B40DF472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46" y="697705"/>
            <a:ext cx="2985041" cy="2542814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994284" y="4922689"/>
            <a:ext cx="10203432" cy="1508591"/>
          </a:xfrm>
          <a:prstGeom prst="rect">
            <a:avLst/>
          </a:prstGeom>
        </p:spPr>
        <p:txBody>
          <a:bodyPr rtlCol="0"/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800" b="1" dirty="0">
                <a:ln w="0">
                  <a:noFill/>
                </a:ln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outerShdw blurRad="127000" algn="ctr" rotWithShape="0">
                    <a:schemeClr val="tx1">
                      <a:lumMod val="75000"/>
                    </a:schemeClr>
                  </a:outerShdw>
                </a:effectLst>
                <a:latin typeface="Bradley Hand ITC" panose="03070402050302030203" pitchFamily="66" charset="0"/>
              </a:rPr>
              <a:t>INCERTIDUMBRES Y ANÁLISIS GRAFICO DE MEDICIONES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57117508-BBB4-4D4E-A7C0-E50A9E1A0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796" y="675171"/>
            <a:ext cx="3367858" cy="252028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555B17E3-CBB7-411D-9D31-C2D5EA63A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852" y="1445083"/>
            <a:ext cx="4280231" cy="319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5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Mediciones directas y únicas</a:t>
            </a:r>
            <a:endParaRPr lang="es-MX" sz="4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10EF1FD8-1A21-4516-A44E-39BA221E3F3A}"/>
              </a:ext>
            </a:extLst>
          </p:cNvPr>
          <p:cNvSpPr/>
          <p:nvPr/>
        </p:nvSpPr>
        <p:spPr>
          <a:xfrm>
            <a:off x="4944037" y="3019642"/>
            <a:ext cx="3420199" cy="587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indent="114300" algn="ctr" hangingPunct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190500">
                    <a:schemeClr val="accent3">
                      <a:lumMod val="40000"/>
                      <a:lumOff val="6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Estimamos</a:t>
            </a:r>
            <a:r>
              <a:rPr lang="es-ES" sz="2800" b="1" dirty="0"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190500">
                    <a:schemeClr val="accent3">
                      <a:lumMod val="40000"/>
                      <a:lumOff val="6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39.95cm</a:t>
            </a:r>
            <a:endParaRPr lang="es-MX" sz="2800" b="1" dirty="0">
              <a:blipFill>
                <a:blip r:embed="rId2"/>
                <a:tile tx="0" ty="0" sx="100000" sy="100000" flip="none" algn="tl"/>
              </a:blipFill>
              <a:effectLst>
                <a:glow rad="190500">
                  <a:schemeClr val="accent3">
                    <a:lumMod val="40000"/>
                    <a:lumOff val="60000"/>
                    <a:alpha val="40000"/>
                  </a:schemeClr>
                </a:glow>
              </a:effectLst>
              <a:latin typeface="Bradley Hand ITC" panose="03070402050302030203" pitchFamily="66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xmlns="" id="{10EF1FD8-1A21-4516-A44E-39BA221E3F3A}"/>
              </a:ext>
            </a:extLst>
          </p:cNvPr>
          <p:cNvSpPr/>
          <p:nvPr/>
        </p:nvSpPr>
        <p:spPr>
          <a:xfrm>
            <a:off x="3171397" y="2446751"/>
            <a:ext cx="7749076" cy="587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>
            <a:spAutoFit/>
          </a:bodyPr>
          <a:lstStyle/>
          <a:p>
            <a:pPr algn="ctr" hangingPunct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8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Rango probable: </a:t>
            </a:r>
            <a:r>
              <a:rPr lang="es-ES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190500">
                    <a:schemeClr val="accent3">
                      <a:lumMod val="40000"/>
                      <a:lumOff val="6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39.95 a 40 cm </a:t>
            </a:r>
            <a:r>
              <a:rPr lang="es-ES" sz="28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más cerca de </a:t>
            </a:r>
            <a:r>
              <a:rPr lang="es-ES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190500">
                    <a:schemeClr val="accent3">
                      <a:lumMod val="40000"/>
                      <a:lumOff val="6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40cm </a:t>
            </a:r>
            <a:endParaRPr lang="es-MX" sz="2800" b="1" dirty="0">
              <a:blipFill>
                <a:blip r:embed="rId2"/>
                <a:tile tx="0" ty="0" sx="100000" sy="100000" flip="none" algn="tl"/>
              </a:blipFill>
              <a:effectLst>
                <a:glow rad="190500">
                  <a:schemeClr val="accent3">
                    <a:lumMod val="40000"/>
                    <a:lumOff val="60000"/>
                    <a:alpha val="40000"/>
                  </a:schemeClr>
                </a:glow>
              </a:effectLst>
              <a:latin typeface="Bradley Hand ITC" panose="03070402050302030203" pitchFamily="66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xmlns="" id="{10EF1FD8-1A21-4516-A44E-39BA221E3F3A}"/>
              </a:ext>
            </a:extLst>
          </p:cNvPr>
          <p:cNvSpPr/>
          <p:nvPr/>
        </p:nvSpPr>
        <p:spPr>
          <a:xfrm>
            <a:off x="3360822" y="3568091"/>
            <a:ext cx="5306779" cy="954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indent="114300" algn="ctr" hangingPunct="0"/>
            <a:r>
              <a:rPr lang="es-ES" sz="28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Longitud estimada:</a:t>
            </a:r>
            <a:r>
              <a:rPr lang="es-ES" sz="2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indent="114300" algn="ctr" hangingPunct="0"/>
            <a:r>
              <a:rPr lang="es-ES" sz="28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 un rango probable hasta de:</a:t>
            </a:r>
            <a:endParaRPr lang="es-MX" sz="2800" b="1" dirty="0">
              <a:blipFill>
                <a:blip r:embed="rId2"/>
                <a:tile tx="0" ty="0" sx="100000" sy="100000" flip="none" algn="tl"/>
              </a:blipFill>
              <a:effectLst>
                <a:glow rad="190500">
                  <a:schemeClr val="accent3">
                    <a:lumMod val="40000"/>
                    <a:lumOff val="60000"/>
                    <a:alpha val="40000"/>
                  </a:schemeClr>
                </a:glow>
              </a:effectLst>
              <a:latin typeface="Bradley Hand ITC" panose="03070402050302030203" pitchFamily="66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ángulo 61">
                <a:extLst>
                  <a:ext uri="{FF2B5EF4-FFF2-40B4-BE49-F238E27FC236}">
                    <a16:creationId xmlns:a16="http://schemas.microsoft.com/office/drawing/2014/main" xmlns="" id="{10EF1FD8-1A21-4516-A44E-39BA221E3F3A}"/>
                  </a:ext>
                </a:extLst>
              </p:cNvPr>
              <p:cNvSpPr/>
              <p:nvPr/>
            </p:nvSpPr>
            <p:spPr>
              <a:xfrm>
                <a:off x="3946990" y="5089597"/>
                <a:ext cx="7415991" cy="95410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indent="114300" algn="ctr" hangingPunct="0"/>
                <a:r>
                  <a:rPr lang="es-ES" sz="2800" b="1" dirty="0">
                    <a:blipFill>
                      <a:blip r:embed="rId3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Longitudes estimadas de</a:t>
                </a:r>
                <a:r>
                  <a:rPr lang="es-ES" sz="2800" b="1" dirty="0"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s-ES" sz="2800" b="1" dirty="0">
                    <a:solidFill>
                      <a:srgbClr val="FFFFCC"/>
                    </a:solidFill>
                    <a:effectLst>
                      <a:glow rad="190500">
                        <a:srgbClr val="FFFFCC">
                          <a:alpha val="40000"/>
                        </a:srgbClr>
                      </a:glow>
                    </a:effectLst>
                    <a:latin typeface="Bradley Hand ITC" panose="03070402050302030203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 = 40cm</a:t>
                </a:r>
                <a:r>
                  <a:rPr lang="es-ES" sz="2800" b="1" dirty="0">
                    <a:blipFill>
                      <a:blip r:embed="rId4"/>
                      <a:tile tx="0" ty="0" sx="100000" sy="100000" flip="none" algn="tl"/>
                    </a:blipFill>
                    <a:effectLst>
                      <a:glow rad="190500">
                        <a:srgbClr val="FFFFCC">
                          <a:alpha val="40000"/>
                        </a:srgbClr>
                      </a:glow>
                    </a:effectLst>
                    <a:latin typeface="Bradley Hand ITC" panose="03070402050302030203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s-ES" sz="2800" b="1" dirty="0">
                    <a:blipFill>
                      <a:blip r:embed="rId4"/>
                      <a:tile tx="0" ty="0" sx="100000" sy="100000" flip="none" algn="tl"/>
                    </a:blipFill>
                    <a:latin typeface="Bradley Hand ITC" panose="03070402050302030203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pPr indent="114300" algn="ctr" hangingPunct="0"/>
                <a:r>
                  <a:rPr lang="es-ES" sz="2800" b="1" dirty="0">
                    <a:blipFill>
                      <a:blip r:embed="rId3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Estarán en un rango probable de: </a:t>
                </a:r>
                <a14:m>
                  <m:oMath xmlns:m="http://schemas.openxmlformats.org/officeDocument/2006/math">
                    <m:r>
                      <a:rPr lang="es-ES" sz="2800" b="1" i="1" smtClean="0">
                        <a:solidFill>
                          <a:srgbClr val="FFFFCC"/>
                        </a:solidFill>
                        <a:effectLst>
                          <a:glow rad="190500">
                            <a:srgbClr val="FFFFCC">
                              <a:alpha val="40000"/>
                            </a:srgb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</m:oMath>
                </a14:m>
                <a:r>
                  <a:rPr lang="es-ES" sz="2800" b="1" dirty="0">
                    <a:solidFill>
                      <a:srgbClr val="FFFFCC"/>
                    </a:solidFill>
                    <a:effectLst>
                      <a:glow rad="190500">
                        <a:srgbClr val="FFFFCC">
                          <a:alpha val="40000"/>
                        </a:srgbClr>
                      </a:glow>
                    </a:effectLst>
                    <a:latin typeface="Bradley Hand ITC" panose="03070402050302030203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0.05 cm</a:t>
                </a:r>
                <a:endParaRPr lang="es-MX" sz="2800" b="1" dirty="0">
                  <a:blipFill>
                    <a:blip r:embed="rId4"/>
                    <a:tile tx="0" ty="0" sx="100000" sy="100000" flip="none" algn="tl"/>
                  </a:blipFill>
                  <a:effectLst>
                    <a:glow rad="190500">
                      <a:srgbClr val="FFFFCC">
                        <a:alpha val="40000"/>
                      </a:srgbClr>
                    </a:glow>
                  </a:effectLst>
                  <a:latin typeface="Bradley Hand ITC" panose="03070402050302030203" pitchFamily="66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Rectángulo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EF1FD8-1A21-4516-A44E-39BA221E3F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990" y="5089597"/>
                <a:ext cx="7415991" cy="95410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lecha derecha 2"/>
          <p:cNvSpPr/>
          <p:nvPr/>
        </p:nvSpPr>
        <p:spPr>
          <a:xfrm>
            <a:off x="3233403" y="5223393"/>
            <a:ext cx="968991" cy="495640"/>
          </a:xfrm>
          <a:prstGeom prst="rightArrow">
            <a:avLst>
              <a:gd name="adj1" fmla="val 50000"/>
              <a:gd name="adj2" fmla="val 83043"/>
            </a:avLst>
          </a:prstGeom>
          <a:blipFill>
            <a:blip r:embed="rId2"/>
            <a:tile tx="0" ty="0" sx="100000" sy="100000" flip="none" algn="tl"/>
          </a:blipFill>
          <a:ln>
            <a:noFill/>
            <a:miter lim="800000"/>
          </a:ln>
          <a:effectLst>
            <a:glow rad="190500">
              <a:schemeClr val="accent3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xmlns="" id="{10EF1FD8-1A21-4516-A44E-39BA221E3F3A}"/>
              </a:ext>
            </a:extLst>
          </p:cNvPr>
          <p:cNvSpPr/>
          <p:nvPr/>
        </p:nvSpPr>
        <p:spPr>
          <a:xfrm>
            <a:off x="7546647" y="3594254"/>
            <a:ext cx="2116993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indent="114300" algn="ctr" hangingPunct="0"/>
            <a:r>
              <a:rPr lang="es-ES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190500">
                    <a:schemeClr val="accent3">
                      <a:lumMod val="40000"/>
                      <a:lumOff val="6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L = 40cm,</a:t>
            </a:r>
            <a:r>
              <a:rPr lang="es-ES" sz="2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8269658" y="3980247"/>
            <a:ext cx="1643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114300" algn="ctr" hangingPunct="0"/>
            <a:r>
              <a:rPr lang="es-ES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190500">
                    <a:schemeClr val="accent3">
                      <a:lumMod val="40000"/>
                      <a:lumOff val="6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-0.05 cm</a:t>
            </a:r>
            <a:endParaRPr lang="es-MX" sz="2800" b="1" dirty="0">
              <a:blipFill>
                <a:blip r:embed="rId2"/>
                <a:tile tx="0" ty="0" sx="100000" sy="100000" flip="none" algn="tl"/>
              </a:blipFill>
              <a:effectLst>
                <a:glow rad="190500">
                  <a:schemeClr val="accent3">
                    <a:lumMod val="40000"/>
                    <a:lumOff val="60000"/>
                    <a:alpha val="40000"/>
                  </a:schemeClr>
                </a:glow>
              </a:effectLst>
              <a:latin typeface="Bradley Hand ITC" panose="03070402050302030203" pitchFamily="66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9" name="Imagen 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6156" y="1635917"/>
            <a:ext cx="632644" cy="632644"/>
          </a:xfrm>
          <a:prstGeom prst="rect">
            <a:avLst/>
          </a:prstGeom>
          <a:effectLst>
            <a:outerShdw blurRad="50800" dist="139700" dir="2700000" algn="tl" rotWithShape="0">
              <a:schemeClr val="tx1">
                <a:lumMod val="75000"/>
                <a:alpha val="50000"/>
              </a:schemeClr>
            </a:outerShdw>
          </a:effectLst>
        </p:spPr>
      </p:pic>
      <p:sp>
        <p:nvSpPr>
          <p:cNvPr id="80" name="Rectangle 4">
            <a:extLst>
              <a:ext uri="{FF2B5EF4-FFF2-40B4-BE49-F238E27FC236}">
                <a16:creationId xmlns:a16="http://schemas.microsoft.com/office/drawing/2014/main" xmlns="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360000" y="1734272"/>
            <a:ext cx="6548800" cy="562235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ES" sz="28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Otra situación con igual resultado:</a:t>
            </a:r>
          </a:p>
        </p:txBody>
      </p:sp>
      <p:grpSp>
        <p:nvGrpSpPr>
          <p:cNvPr id="81" name="Grupo 80"/>
          <p:cNvGrpSpPr/>
          <p:nvPr/>
        </p:nvGrpSpPr>
        <p:grpSpPr>
          <a:xfrm>
            <a:off x="568271" y="4731657"/>
            <a:ext cx="2390775" cy="1217395"/>
            <a:chOff x="6581775" y="3561848"/>
            <a:chExt cx="2390775" cy="1217395"/>
          </a:xfrm>
        </p:grpSpPr>
        <p:cxnSp>
          <p:nvCxnSpPr>
            <p:cNvPr id="82" name="Conector recto 81"/>
            <p:cNvCxnSpPr/>
            <p:nvPr/>
          </p:nvCxnSpPr>
          <p:spPr>
            <a:xfrm>
              <a:off x="6581775" y="4778106"/>
              <a:ext cx="2390775" cy="0"/>
            </a:xfrm>
            <a:prstGeom prst="line">
              <a:avLst/>
            </a:prstGeom>
            <a:ln w="25400">
              <a:solidFill>
                <a:schemeClr val="tx1"/>
              </a:solidFill>
              <a:miter lim="800000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82"/>
            <p:cNvCxnSpPr/>
            <p:nvPr/>
          </p:nvCxnSpPr>
          <p:spPr>
            <a:xfrm flipV="1">
              <a:off x="7812000" y="4198860"/>
              <a:ext cx="0" cy="579246"/>
            </a:xfrm>
            <a:prstGeom prst="line">
              <a:avLst/>
            </a:prstGeom>
            <a:ln w="25400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83"/>
            <p:cNvCxnSpPr/>
            <p:nvPr/>
          </p:nvCxnSpPr>
          <p:spPr>
            <a:xfrm flipV="1">
              <a:off x="8532000" y="4198860"/>
              <a:ext cx="0" cy="579246"/>
            </a:xfrm>
            <a:prstGeom prst="line">
              <a:avLst/>
            </a:prstGeom>
            <a:ln w="25400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/>
            <p:cNvCxnSpPr/>
            <p:nvPr/>
          </p:nvCxnSpPr>
          <p:spPr>
            <a:xfrm flipV="1">
              <a:off x="7092000" y="4198860"/>
              <a:ext cx="0" cy="579246"/>
            </a:xfrm>
            <a:prstGeom prst="line">
              <a:avLst/>
            </a:prstGeom>
            <a:ln w="25400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Cuadro de texto 153">
              <a:extLst>
                <a:ext uri="{FF2B5EF4-FFF2-40B4-BE49-F238E27FC236}">
                  <a16:creationId xmlns:a16="http://schemas.microsoft.com/office/drawing/2014/main" xmlns="" id="{FC10170B-8BCF-4777-B3D0-95A438822204}"/>
                </a:ext>
              </a:extLst>
            </p:cNvPr>
            <p:cNvSpPr txBox="1"/>
            <p:nvPr/>
          </p:nvSpPr>
          <p:spPr>
            <a:xfrm rot="16200000">
              <a:off x="7570767" y="3785334"/>
              <a:ext cx="482466" cy="247805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1200" kern="0" dirty="0">
                  <a:solidFill>
                    <a:srgbClr val="FFFFFF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40c</a:t>
              </a:r>
              <a:r>
                <a:rPr kumimoji="0" lang="es-MX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m</a:t>
              </a:r>
              <a:endPara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7" name="Cuadro de texto 153">
              <a:extLst>
                <a:ext uri="{FF2B5EF4-FFF2-40B4-BE49-F238E27FC236}">
                  <a16:creationId xmlns:a16="http://schemas.microsoft.com/office/drawing/2014/main" xmlns="" id="{FC10170B-8BCF-4777-B3D0-95A438822204}"/>
                </a:ext>
              </a:extLst>
            </p:cNvPr>
            <p:cNvSpPr txBox="1"/>
            <p:nvPr/>
          </p:nvSpPr>
          <p:spPr>
            <a:xfrm rot="16200000">
              <a:off x="6804774" y="3744223"/>
              <a:ext cx="595484" cy="230734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1200" kern="0" dirty="0">
                  <a:solidFill>
                    <a:srgbClr val="FFFFFF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39.9c</a:t>
              </a:r>
              <a:r>
                <a:rPr kumimoji="0" lang="es-MX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m</a:t>
              </a:r>
              <a:endPara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8" name="Cuadro de texto 153">
              <a:extLst>
                <a:ext uri="{FF2B5EF4-FFF2-40B4-BE49-F238E27FC236}">
                  <a16:creationId xmlns:a16="http://schemas.microsoft.com/office/drawing/2014/main" xmlns="" id="{FC10170B-8BCF-4777-B3D0-95A438822204}"/>
                </a:ext>
              </a:extLst>
            </p:cNvPr>
            <p:cNvSpPr txBox="1"/>
            <p:nvPr/>
          </p:nvSpPr>
          <p:spPr>
            <a:xfrm rot="16200000">
              <a:off x="8288790" y="3785333"/>
              <a:ext cx="482466" cy="247805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1200" kern="0" dirty="0">
                  <a:solidFill>
                    <a:srgbClr val="FFFFFF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40.1c</a:t>
              </a:r>
              <a:r>
                <a:rPr kumimoji="0" lang="es-MX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m</a:t>
              </a:r>
              <a:endPara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89" name="Conector recto 88"/>
            <p:cNvCxnSpPr/>
            <p:nvPr/>
          </p:nvCxnSpPr>
          <p:spPr>
            <a:xfrm flipV="1">
              <a:off x="7452000" y="4383243"/>
              <a:ext cx="0" cy="396000"/>
            </a:xfrm>
            <a:prstGeom prst="line">
              <a:avLst/>
            </a:prstGeom>
            <a:ln w="22225">
              <a:solidFill>
                <a:schemeClr val="accent3">
                  <a:lumMod val="40000"/>
                  <a:lumOff val="60000"/>
                </a:schemeClr>
              </a:solidFill>
              <a:prstDash val="dash"/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/>
            <p:cNvCxnSpPr/>
            <p:nvPr/>
          </p:nvCxnSpPr>
          <p:spPr>
            <a:xfrm flipV="1">
              <a:off x="8172000" y="4382614"/>
              <a:ext cx="0" cy="396000"/>
            </a:xfrm>
            <a:prstGeom prst="line">
              <a:avLst/>
            </a:prstGeom>
            <a:ln w="22225">
              <a:solidFill>
                <a:schemeClr val="accent3">
                  <a:lumMod val="40000"/>
                  <a:lumOff val="60000"/>
                </a:schemeClr>
              </a:solidFill>
              <a:prstDash val="dash"/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 de texto 153">
              <a:extLst>
                <a:ext uri="{FF2B5EF4-FFF2-40B4-BE49-F238E27FC236}">
                  <a16:creationId xmlns:a16="http://schemas.microsoft.com/office/drawing/2014/main" xmlns="" id="{FC10170B-8BCF-4777-B3D0-95A438822204}"/>
                </a:ext>
              </a:extLst>
            </p:cNvPr>
            <p:cNvSpPr txBox="1"/>
            <p:nvPr/>
          </p:nvSpPr>
          <p:spPr>
            <a:xfrm rot="16200000">
              <a:off x="7905668" y="4043547"/>
              <a:ext cx="530683" cy="175906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1050" kern="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40.05c</a:t>
              </a:r>
              <a:r>
                <a:rPr kumimoji="0" lang="es-MX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92" name="Cuadro de texto 153">
              <a:extLst>
                <a:ext uri="{FF2B5EF4-FFF2-40B4-BE49-F238E27FC236}">
                  <a16:creationId xmlns:a16="http://schemas.microsoft.com/office/drawing/2014/main" xmlns="" id="{FC10170B-8BCF-4777-B3D0-95A438822204}"/>
                </a:ext>
              </a:extLst>
            </p:cNvPr>
            <p:cNvSpPr txBox="1"/>
            <p:nvPr/>
          </p:nvSpPr>
          <p:spPr>
            <a:xfrm rot="16200000">
              <a:off x="7180079" y="4035231"/>
              <a:ext cx="530683" cy="175906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1050" kern="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39.95c</a:t>
              </a:r>
              <a:r>
                <a:rPr kumimoji="0" lang="es-MX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93" name="Rectángulo 92"/>
            <p:cNvSpPr/>
            <p:nvPr/>
          </p:nvSpPr>
          <p:spPr>
            <a:xfrm>
              <a:off x="7437717" y="4388525"/>
              <a:ext cx="734284" cy="384043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8000"/>
              </a:schemeClr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59" name="Grupo 58"/>
          <p:cNvGrpSpPr/>
          <p:nvPr/>
        </p:nvGrpSpPr>
        <p:grpSpPr>
          <a:xfrm>
            <a:off x="978597" y="2630855"/>
            <a:ext cx="1512000" cy="1352002"/>
            <a:chOff x="978597" y="2630855"/>
            <a:chExt cx="1512000" cy="1352002"/>
          </a:xfrm>
        </p:grpSpPr>
        <p:cxnSp>
          <p:nvCxnSpPr>
            <p:cNvPr id="57" name="Conector recto 56"/>
            <p:cNvCxnSpPr/>
            <p:nvPr/>
          </p:nvCxnSpPr>
          <p:spPr>
            <a:xfrm>
              <a:off x="978597" y="3740957"/>
              <a:ext cx="1512000" cy="0"/>
            </a:xfrm>
            <a:prstGeom prst="line">
              <a:avLst/>
            </a:prstGeom>
            <a:ln w="25400">
              <a:solidFill>
                <a:schemeClr val="tx1"/>
              </a:solidFill>
              <a:miter lim="800000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/>
            <p:cNvCxnSpPr/>
            <p:nvPr/>
          </p:nvCxnSpPr>
          <p:spPr>
            <a:xfrm flipV="1">
              <a:off x="2208822" y="3161711"/>
              <a:ext cx="0" cy="579246"/>
            </a:xfrm>
            <a:prstGeom prst="line">
              <a:avLst/>
            </a:prstGeom>
            <a:ln w="25400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69"/>
            <p:cNvCxnSpPr/>
            <p:nvPr/>
          </p:nvCxnSpPr>
          <p:spPr>
            <a:xfrm flipV="1">
              <a:off x="1488822" y="3161711"/>
              <a:ext cx="0" cy="579246"/>
            </a:xfrm>
            <a:prstGeom prst="line">
              <a:avLst/>
            </a:prstGeom>
            <a:ln w="25400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Cuadro de texto 153">
              <a:extLst>
                <a:ext uri="{FF2B5EF4-FFF2-40B4-BE49-F238E27FC236}">
                  <a16:creationId xmlns:a16="http://schemas.microsoft.com/office/drawing/2014/main" xmlns="" id="{FC10170B-8BCF-4777-B3D0-95A438822204}"/>
                </a:ext>
              </a:extLst>
            </p:cNvPr>
            <p:cNvSpPr txBox="1"/>
            <p:nvPr/>
          </p:nvSpPr>
          <p:spPr>
            <a:xfrm rot="16200000">
              <a:off x="1967589" y="2748185"/>
              <a:ext cx="482466" cy="247805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1200" kern="0" dirty="0">
                  <a:solidFill>
                    <a:srgbClr val="FFFFFF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40c</a:t>
              </a:r>
              <a:r>
                <a:rPr kumimoji="0" lang="es-MX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m</a:t>
              </a:r>
              <a:endPara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2" name="Cuadro de texto 153">
              <a:extLst>
                <a:ext uri="{FF2B5EF4-FFF2-40B4-BE49-F238E27FC236}">
                  <a16:creationId xmlns:a16="http://schemas.microsoft.com/office/drawing/2014/main" xmlns="" id="{FC10170B-8BCF-4777-B3D0-95A438822204}"/>
                </a:ext>
              </a:extLst>
            </p:cNvPr>
            <p:cNvSpPr txBox="1"/>
            <p:nvPr/>
          </p:nvSpPr>
          <p:spPr>
            <a:xfrm rot="16200000">
              <a:off x="1262405" y="2759289"/>
              <a:ext cx="482466" cy="247805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1200" kern="0" dirty="0">
                  <a:solidFill>
                    <a:srgbClr val="FFFFFF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39.9c</a:t>
              </a:r>
              <a:r>
                <a:rPr kumimoji="0" lang="es-MX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m</a:t>
              </a:r>
              <a:endPara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74" name="Conector recto 73"/>
            <p:cNvCxnSpPr/>
            <p:nvPr/>
          </p:nvCxnSpPr>
          <p:spPr>
            <a:xfrm flipV="1">
              <a:off x="1848822" y="3346094"/>
              <a:ext cx="0" cy="396000"/>
            </a:xfrm>
            <a:prstGeom prst="line">
              <a:avLst/>
            </a:prstGeom>
            <a:ln w="22225">
              <a:solidFill>
                <a:schemeClr val="accent3">
                  <a:lumMod val="40000"/>
                  <a:lumOff val="60000"/>
                </a:schemeClr>
              </a:solidFill>
              <a:prstDash val="dash"/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 de texto 153">
              <a:extLst>
                <a:ext uri="{FF2B5EF4-FFF2-40B4-BE49-F238E27FC236}">
                  <a16:creationId xmlns:a16="http://schemas.microsoft.com/office/drawing/2014/main" xmlns="" id="{FC10170B-8BCF-4777-B3D0-95A438822204}"/>
                </a:ext>
              </a:extLst>
            </p:cNvPr>
            <p:cNvSpPr txBox="1"/>
            <p:nvPr/>
          </p:nvSpPr>
          <p:spPr>
            <a:xfrm rot="16200000">
              <a:off x="1586271" y="2931689"/>
              <a:ext cx="530683" cy="175906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1050" kern="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39.95</a:t>
              </a:r>
              <a:r>
                <a:rPr kumimoji="0" lang="es-MX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m</a:t>
              </a:r>
            </a:p>
          </p:txBody>
        </p:sp>
        <p:cxnSp>
          <p:nvCxnSpPr>
            <p:cNvPr id="58" name="Conector recto 57"/>
            <p:cNvCxnSpPr/>
            <p:nvPr/>
          </p:nvCxnSpPr>
          <p:spPr>
            <a:xfrm>
              <a:off x="2038763" y="3395004"/>
              <a:ext cx="0" cy="587853"/>
            </a:xfrm>
            <a:prstGeom prst="line">
              <a:avLst/>
            </a:prstGeom>
            <a:ln w="25400">
              <a:solidFill>
                <a:srgbClr val="FF0000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13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5" grpId="0"/>
      <p:bldP spid="67" grpId="0"/>
      <p:bldP spid="62" grpId="0"/>
      <p:bldP spid="3" grpId="0" animBg="1"/>
      <p:bldP spid="78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Mediciones directas y únicas</a:t>
            </a:r>
            <a:endParaRPr lang="es-MX" sz="4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10EF1FD8-1A21-4516-A44E-39BA221E3F3A}"/>
              </a:ext>
            </a:extLst>
          </p:cNvPr>
          <p:cNvSpPr/>
          <p:nvPr/>
        </p:nvSpPr>
        <p:spPr>
          <a:xfrm>
            <a:off x="4947189" y="2248992"/>
            <a:ext cx="3923222" cy="587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indent="114300" algn="ctr" hangingPunct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190500">
                    <a:schemeClr val="accent3">
                      <a:lumMod val="40000"/>
                      <a:lumOff val="6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Estimamos</a:t>
            </a:r>
            <a:r>
              <a:rPr lang="es-ES" sz="2800" b="1" dirty="0"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190500">
                    <a:schemeClr val="accent3">
                      <a:lumMod val="40000"/>
                      <a:lumOff val="6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40.05mm</a:t>
            </a:r>
            <a:endParaRPr lang="es-MX" sz="2800" b="1" dirty="0">
              <a:blipFill>
                <a:blip r:embed="rId2"/>
                <a:tile tx="0" ty="0" sx="100000" sy="100000" flip="none" algn="tl"/>
              </a:blipFill>
              <a:effectLst>
                <a:glow rad="190500">
                  <a:schemeClr val="accent3">
                    <a:lumMod val="40000"/>
                    <a:lumOff val="60000"/>
                    <a:alpha val="40000"/>
                  </a:schemeClr>
                </a:glow>
              </a:effectLst>
              <a:latin typeface="Bradley Hand ITC" panose="03070402050302030203" pitchFamily="66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xmlns="" id="{10EF1FD8-1A21-4516-A44E-39BA221E3F3A}"/>
              </a:ext>
            </a:extLst>
          </p:cNvPr>
          <p:cNvSpPr/>
          <p:nvPr/>
        </p:nvSpPr>
        <p:spPr>
          <a:xfrm>
            <a:off x="2693946" y="1678749"/>
            <a:ext cx="8862377" cy="587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indent="114300" algn="ctr" hangingPunct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8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Rango probable: </a:t>
            </a:r>
            <a:r>
              <a:rPr lang="es-ES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190500">
                    <a:schemeClr val="accent3">
                      <a:lumMod val="40000"/>
                      <a:lumOff val="6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40 a 40.1cm </a:t>
            </a:r>
            <a:r>
              <a:rPr lang="es-ES" sz="28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pero cerca del punto medio</a:t>
            </a:r>
            <a:r>
              <a:rPr lang="es-ES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190500">
                    <a:schemeClr val="accent3">
                      <a:lumMod val="40000"/>
                      <a:lumOff val="6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s-MX" sz="2800" b="1" dirty="0">
              <a:blipFill>
                <a:blip r:embed="rId2"/>
                <a:tile tx="0" ty="0" sx="100000" sy="100000" flip="none" algn="tl"/>
              </a:blipFill>
              <a:effectLst>
                <a:glow rad="190500">
                  <a:schemeClr val="accent3">
                    <a:lumMod val="40000"/>
                    <a:lumOff val="60000"/>
                    <a:alpha val="40000"/>
                  </a:schemeClr>
                </a:glow>
              </a:effectLst>
              <a:latin typeface="Bradley Hand ITC" panose="03070402050302030203" pitchFamily="66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xmlns="" id="{10EF1FD8-1A21-4516-A44E-39BA221E3F3A}"/>
              </a:ext>
            </a:extLst>
          </p:cNvPr>
          <p:cNvSpPr/>
          <p:nvPr/>
        </p:nvSpPr>
        <p:spPr>
          <a:xfrm>
            <a:off x="3376370" y="2927528"/>
            <a:ext cx="5111686" cy="954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indent="114300" algn="ctr" hangingPunct="0"/>
            <a:r>
              <a:rPr lang="es-ES" sz="28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Longitud estimada:</a:t>
            </a:r>
            <a:r>
              <a:rPr lang="es-ES" sz="2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indent="114300" algn="ctr" hangingPunct="0"/>
            <a:r>
              <a:rPr lang="es-ES" sz="28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 un rango probable hasta de:</a:t>
            </a:r>
            <a:endParaRPr lang="es-MX" sz="2800" b="1" dirty="0">
              <a:blipFill>
                <a:blip r:embed="rId2"/>
                <a:tile tx="0" ty="0" sx="100000" sy="100000" flip="none" algn="tl"/>
              </a:blipFill>
              <a:effectLst>
                <a:glow rad="190500">
                  <a:schemeClr val="accent3">
                    <a:lumMod val="40000"/>
                    <a:lumOff val="60000"/>
                    <a:alpha val="40000"/>
                  </a:schemeClr>
                </a:glow>
              </a:effectLst>
              <a:latin typeface="Bradley Hand ITC" panose="03070402050302030203" pitchFamily="66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2">
                <a:extLst>
                  <a:ext uri="{FF2B5EF4-FFF2-40B4-BE49-F238E27FC236}">
                    <a16:creationId xmlns:a16="http://schemas.microsoft.com/office/drawing/2014/main" xmlns="" id="{623378B0-16C7-468E-A4F3-0F1FBEFA3D4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072606" y="5585644"/>
                <a:ext cx="7719213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lvl1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charset="0"/>
                  </a:defRPr>
                </a:lvl2pPr>
                <a:lvl3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charset="0"/>
                  </a:defRPr>
                </a:lvl3pPr>
                <a:lvl4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charset="0"/>
                  </a:defRPr>
                </a:lvl4pPr>
                <a:lvl5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charset="0"/>
                  </a:defRPr>
                </a:lvl5pPr>
                <a:lvl6pPr marL="4572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6pPr>
                <a:lvl7pPr marL="9144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7pPr>
                <a:lvl8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8pPr>
                <a:lvl9pPr marL="1828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pPr defTabSz="914400"/>
                <a:r>
                  <a:rPr lang="es-ES" sz="2800" b="1" kern="0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effectLst>
                      <a:glow rad="190500">
                        <a:schemeClr val="accent2">
                          <a:lumMod val="20000"/>
                          <a:lumOff val="80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  <a:cs typeface="Arial" panose="020B0604020202020204" pitchFamily="34" charset="0"/>
                  </a:rPr>
                  <a:t>La incertidumbre de apreciación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800" i="1" kern="0" dirty="0" smtClean="0">
                            <a:solidFill>
                              <a:schemeClr val="tx1"/>
                            </a:solidFill>
                            <a:effectLst>
                              <a:outerShdw blurRad="50800" dist="63500" dir="2700000" algn="tl" rotWithShape="0">
                                <a:schemeClr val="tx1">
                                  <a:lumMod val="75000"/>
                                  <a:alpha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s-ES" sz="2800" b="0" i="1" kern="0" dirty="0" smtClean="0">
                            <a:solidFill>
                              <a:schemeClr val="tx1"/>
                            </a:solidFill>
                            <a:effectLst>
                              <a:outerShdw blurRad="50800" dist="63500" dir="2700000" algn="tl" rotWithShape="0">
                                <a:schemeClr val="tx1">
                                  <a:lumMod val="75000"/>
                                  <a:alpha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s-ES" sz="2800" b="0" i="1" kern="0" dirty="0" smtClean="0">
                            <a:solidFill>
                              <a:schemeClr val="tx1"/>
                            </a:solidFill>
                            <a:effectLst>
                              <a:outerShdw blurRad="50800" dist="63500" dir="2700000" algn="tl" rotWithShape="0">
                                <a:schemeClr val="tx1">
                                  <a:lumMod val="75000"/>
                                  <a:alpha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𝑎𝑝</m:t>
                        </m:r>
                      </m:sub>
                    </m:sSub>
                  </m:oMath>
                </a14:m>
                <a:r>
                  <a:rPr lang="es-ES" sz="2800" b="1" kern="0" dirty="0">
                    <a:blipFill>
                      <a:blip r:embed="rId4"/>
                      <a:tile tx="0" ty="0" sx="100000" sy="100000" flip="none" algn="tl"/>
                    </a:blipFill>
                    <a:effectLst>
                      <a:glow rad="190500">
                        <a:schemeClr val="accent2">
                          <a:lumMod val="40000"/>
                          <a:lumOff val="60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  <a:cs typeface="Arial" panose="020B0604020202020204" pitchFamily="34" charset="0"/>
                  </a:rPr>
                  <a:t> </a:t>
                </a:r>
                <a:r>
                  <a:rPr lang="es-ES" sz="2800" b="1" kern="0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effectLst>
                      <a:glow rad="190500">
                        <a:schemeClr val="accent2">
                          <a:lumMod val="20000"/>
                          <a:lumOff val="80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  <a:cs typeface="Arial" panose="020B0604020202020204" pitchFamily="34" charset="0"/>
                  </a:rPr>
                  <a:t>es</a:t>
                </a:r>
              </a:p>
              <a:p>
                <a:pPr defTabSz="914400"/>
                <a:r>
                  <a:rPr lang="es-ES" sz="2800" b="1" kern="0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effectLst>
                      <a:glow rad="190500">
                        <a:schemeClr val="accent2">
                          <a:lumMod val="20000"/>
                          <a:lumOff val="80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  <a:cs typeface="Arial" panose="020B0604020202020204" pitchFamily="34" charset="0"/>
                  </a:rPr>
                  <a:t> la mitad de la escala mínima del instrumento</a:t>
                </a:r>
              </a:p>
            </p:txBody>
          </p:sp>
        </mc:Choice>
        <mc:Fallback xmlns="">
          <p:sp>
            <p:nvSpPr>
              <p:cNvPr id="68" name="Rectangle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23378B0-16C7-468E-A4F3-0F1FBEFA3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72606" y="5585644"/>
                <a:ext cx="7719213" cy="830997"/>
              </a:xfrm>
              <a:prstGeom prst="rect">
                <a:avLst/>
              </a:prstGeom>
              <a:blipFill rotWithShape="0">
                <a:blip r:embed="rId5"/>
                <a:stretch>
                  <a:fillRect t="-23358" b="-394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ángulo 68">
                <a:extLst>
                  <a:ext uri="{FF2B5EF4-FFF2-40B4-BE49-F238E27FC236}">
                    <a16:creationId xmlns:a16="http://schemas.microsoft.com/office/drawing/2014/main" xmlns="" id="{AC6EDE22-4A00-4CF9-BEF8-E7A0CDCF74D6}"/>
                  </a:ext>
                </a:extLst>
              </p:cNvPr>
              <p:cNvSpPr/>
              <p:nvPr/>
            </p:nvSpPr>
            <p:spPr>
              <a:xfrm>
                <a:off x="3104862" y="4466879"/>
                <a:ext cx="2187137" cy="801694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solidFill>
                            <a:srgbClr val="FFFFCC"/>
                          </a:solidFill>
                          <a:effectLst>
                            <a:outerShdw blurRad="50800" dist="63500" dir="2700000" algn="tl" rotWithShape="0">
                              <a:schemeClr val="tx1">
                                <a:lumMod val="75000"/>
                                <a:alpha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MX" sz="2400" b="0" i="0">
                          <a:solidFill>
                            <a:srgbClr val="FFFFCC"/>
                          </a:solidFill>
                          <a:effectLst>
                            <a:outerShdw blurRad="50800" dist="63500" dir="2700000" algn="tl" rotWithShape="0">
                              <a:schemeClr val="tx1">
                                <a:lumMod val="75000"/>
                                <a:alpha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2400" i="1">
                              <a:solidFill>
                                <a:srgbClr val="FFFFCC"/>
                              </a:solidFill>
                              <a:effectLst>
                                <a:outerShdw blurRad="50800" dist="63500" dir="2700000" algn="tl" rotWithShape="0">
                                  <a:schemeClr val="tx1">
                                    <a:lumMod val="75000"/>
                                    <a:alpha val="75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2400" i="1">
                                  <a:solidFill>
                                    <a:srgbClr val="FFFFCC"/>
                                  </a:solidFill>
                                  <a:effectLst>
                                    <a:outerShdw blurRad="50800" dist="63500" dir="2700000" algn="tl" rotWithShape="0">
                                      <a:schemeClr val="tx1">
                                        <a:lumMod val="75000"/>
                                        <a:alpha val="75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solidFill>
                                    <a:srgbClr val="FFFFCC"/>
                                  </a:solidFill>
                                  <a:effectLst>
                                    <a:outerShdw blurRad="50800" dist="63500" dir="2700000" algn="tl" rotWithShape="0">
                                      <a:schemeClr val="tx1">
                                        <a:lumMod val="75000"/>
                                        <a:alpha val="75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MX" sz="2400" b="0" i="1">
                                  <a:solidFill>
                                    <a:srgbClr val="FFFFCC"/>
                                  </a:solidFill>
                                  <a:effectLst>
                                    <a:outerShdw blurRad="50800" dist="63500" dir="2700000" algn="tl" rotWithShape="0">
                                      <a:schemeClr val="tx1">
                                        <a:lumMod val="75000"/>
                                        <a:alpha val="75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MX" sz="2400" b="0" i="1" smtClean="0">
                                  <a:solidFill>
                                    <a:srgbClr val="FFFFCC"/>
                                  </a:solidFill>
                                  <a:effectLst>
                                    <a:outerShdw blurRad="50800" dist="63500" dir="2700000" algn="tl" rotWithShape="0">
                                      <a:schemeClr val="tx1">
                                        <a:lumMod val="75000"/>
                                        <a:alpha val="75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𝑢𝑝</m:t>
                              </m:r>
                            </m:sub>
                          </m:sSub>
                          <m:r>
                            <a:rPr lang="es-MX" sz="2400" b="0" i="0">
                              <a:solidFill>
                                <a:srgbClr val="FFFFCC"/>
                              </a:solidFill>
                              <a:effectLst>
                                <a:outerShdw blurRad="50800" dist="63500" dir="2700000" algn="tl" rotWithShape="0">
                                  <a:schemeClr val="tx1">
                                    <a:lumMod val="75000"/>
                                    <a:alpha val="75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MX" sz="2400" i="1">
                                  <a:solidFill>
                                    <a:srgbClr val="FFFFCC"/>
                                  </a:solidFill>
                                  <a:effectLst>
                                    <a:outerShdw blurRad="50800" dist="63500" dir="2700000" algn="tl" rotWithShape="0">
                                      <a:schemeClr val="tx1">
                                        <a:lumMod val="75000"/>
                                        <a:alpha val="75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solidFill>
                                    <a:srgbClr val="FFFFCC"/>
                                  </a:solidFill>
                                  <a:effectLst>
                                    <a:outerShdw blurRad="50800" dist="63500" dir="2700000" algn="tl" rotWithShape="0">
                                      <a:schemeClr val="tx1">
                                        <a:lumMod val="75000"/>
                                        <a:alpha val="75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MX" sz="2400" b="0" i="1">
                                  <a:solidFill>
                                    <a:srgbClr val="FFFFCC"/>
                                  </a:solidFill>
                                  <a:effectLst>
                                    <a:outerShdw blurRad="50800" dist="63500" dir="2700000" algn="tl" rotWithShape="0">
                                      <a:schemeClr val="tx1">
                                        <a:lumMod val="75000"/>
                                        <a:alpha val="75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𝑖𝑛𝑓</m:t>
                              </m:r>
                            </m:sub>
                          </m:sSub>
                        </m:num>
                        <m:den>
                          <m:r>
                            <a:rPr lang="es-MX" sz="2400" b="0" i="0">
                              <a:solidFill>
                                <a:srgbClr val="FFFFCC"/>
                              </a:solidFill>
                              <a:effectLst>
                                <a:outerShdw blurRad="50800" dist="63500" dir="2700000" algn="tl" rotWithShape="0">
                                  <a:schemeClr val="tx1">
                                    <a:lumMod val="75000"/>
                                    <a:alpha val="75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MX" sz="2400" dirty="0">
                  <a:solidFill>
                    <a:srgbClr val="FFFFCC"/>
                  </a:solidFill>
                  <a:effectLst>
                    <a:outerShdw blurRad="50800" dist="63500" dir="2700000" algn="tl" rotWithShape="0">
                      <a:schemeClr val="tx1">
                        <a:lumMod val="75000"/>
                        <a:alpha val="75000"/>
                      </a:schemeClr>
                    </a:outerShdw>
                  </a:effectLst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69" name="Rectángulo 6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C6EDE22-4A00-4CF9-BEF8-E7A0CDCF74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862" y="4466879"/>
                <a:ext cx="2187137" cy="801694"/>
              </a:xfrm>
              <a:prstGeom prst="rect">
                <a:avLst/>
              </a:prstGeom>
              <a:blipFill rotWithShape="0">
                <a:blip r:embed="rId6"/>
                <a:stretch>
                  <a:fillRect b="-3817"/>
                </a:stretch>
              </a:blipFill>
              <a:effectLst/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ángulo 69">
                <a:extLst>
                  <a:ext uri="{FF2B5EF4-FFF2-40B4-BE49-F238E27FC236}">
                    <a16:creationId xmlns:a16="http://schemas.microsoft.com/office/drawing/2014/main" xmlns="" id="{FCD308C6-2619-4997-863C-8A2F1BFC2818}"/>
                  </a:ext>
                </a:extLst>
              </p:cNvPr>
              <p:cNvSpPr/>
              <p:nvPr/>
            </p:nvSpPr>
            <p:spPr>
              <a:xfrm>
                <a:off x="6298236" y="4469452"/>
                <a:ext cx="2452851" cy="801694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400" i="1" smtClean="0">
                              <a:solidFill>
                                <a:srgbClr val="FFFFCC"/>
                              </a:solidFill>
                              <a:effectLst>
                                <a:outerShdw blurRad="50800" dist="63500" dir="2700000" algn="tl" rotWithShape="0">
                                  <a:schemeClr val="tx1">
                                    <a:lumMod val="75000"/>
                                    <a:alpha val="75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0" i="1">
                              <a:solidFill>
                                <a:srgbClr val="FFFFCC"/>
                              </a:solidFill>
                              <a:effectLst>
                                <a:outerShdw blurRad="50800" dist="63500" dir="2700000" algn="tl" rotWithShape="0">
                                  <a:schemeClr val="tx1">
                                    <a:lumMod val="75000"/>
                                    <a:alpha val="75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MX" sz="2400" b="0" i="1">
                              <a:solidFill>
                                <a:srgbClr val="FFFFCC"/>
                              </a:solidFill>
                              <a:effectLst>
                                <a:outerShdw blurRad="50800" dist="63500" dir="2700000" algn="tl" rotWithShape="0">
                                  <a:schemeClr val="tx1">
                                    <a:lumMod val="75000"/>
                                    <a:alpha val="75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𝑎𝑝</m:t>
                          </m:r>
                        </m:sub>
                      </m:sSub>
                      <m:r>
                        <a:rPr lang="es-MX" sz="2400" b="0" i="0">
                          <a:solidFill>
                            <a:srgbClr val="FFFFCC"/>
                          </a:solidFill>
                          <a:effectLst>
                            <a:outerShdw blurRad="50800" dist="63500" dir="2700000" algn="tl" rotWithShape="0">
                              <a:schemeClr val="tx1">
                                <a:lumMod val="75000"/>
                                <a:alpha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2400" i="1">
                              <a:solidFill>
                                <a:srgbClr val="FFFFCC"/>
                              </a:solidFill>
                              <a:effectLst>
                                <a:outerShdw blurRad="50800" dist="63500" dir="2700000" algn="tl" rotWithShape="0">
                                  <a:schemeClr val="tx1">
                                    <a:lumMod val="75000"/>
                                    <a:alpha val="75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2400" i="1">
                                  <a:solidFill>
                                    <a:srgbClr val="FFFFCC"/>
                                  </a:solidFill>
                                  <a:effectLst>
                                    <a:outerShdw blurRad="50800" dist="63500" dir="2700000" algn="tl" rotWithShape="0">
                                      <a:schemeClr val="tx1">
                                        <a:lumMod val="75000"/>
                                        <a:alpha val="75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solidFill>
                                    <a:srgbClr val="FFFFCC"/>
                                  </a:solidFill>
                                  <a:effectLst>
                                    <a:outerShdw blurRad="50800" dist="63500" dir="2700000" algn="tl" rotWithShape="0">
                                      <a:schemeClr val="tx1">
                                        <a:lumMod val="75000"/>
                                        <a:alpha val="75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MX" sz="2400" b="0" i="1">
                                  <a:solidFill>
                                    <a:srgbClr val="FFFFCC"/>
                                  </a:solidFill>
                                  <a:effectLst>
                                    <a:outerShdw blurRad="50800" dist="63500" dir="2700000" algn="tl" rotWithShape="0">
                                      <a:schemeClr val="tx1">
                                        <a:lumMod val="75000"/>
                                        <a:alpha val="75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𝑠𝑢𝑝</m:t>
                              </m:r>
                            </m:sub>
                          </m:sSub>
                          <m:r>
                            <a:rPr lang="es-MX" sz="2400" b="0" i="0">
                              <a:solidFill>
                                <a:srgbClr val="FFFFCC"/>
                              </a:solidFill>
                              <a:effectLst>
                                <a:outerShdw blurRad="50800" dist="63500" dir="2700000" algn="tl" rotWithShape="0">
                                  <a:schemeClr val="tx1">
                                    <a:lumMod val="75000"/>
                                    <a:alpha val="75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MX" sz="2400" i="1">
                                  <a:solidFill>
                                    <a:srgbClr val="FFFFCC"/>
                                  </a:solidFill>
                                  <a:effectLst>
                                    <a:outerShdw blurRad="50800" dist="63500" dir="2700000" algn="tl" rotWithShape="0">
                                      <a:schemeClr val="tx1">
                                        <a:lumMod val="75000"/>
                                        <a:alpha val="75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solidFill>
                                    <a:srgbClr val="FFFFCC"/>
                                  </a:solidFill>
                                  <a:effectLst>
                                    <a:outerShdw blurRad="50800" dist="63500" dir="2700000" algn="tl" rotWithShape="0">
                                      <a:schemeClr val="tx1">
                                        <a:lumMod val="75000"/>
                                        <a:alpha val="75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MX" sz="2400" b="0" i="1">
                                  <a:solidFill>
                                    <a:srgbClr val="FFFFCC"/>
                                  </a:solidFill>
                                  <a:effectLst>
                                    <a:outerShdw blurRad="50800" dist="63500" dir="2700000" algn="tl" rotWithShape="0">
                                      <a:schemeClr val="tx1">
                                        <a:lumMod val="75000"/>
                                        <a:alpha val="75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𝑖𝑛𝑓</m:t>
                              </m:r>
                            </m:sub>
                          </m:sSub>
                        </m:num>
                        <m:den>
                          <m:r>
                            <a:rPr lang="es-MX" sz="2400" b="0" i="0">
                              <a:solidFill>
                                <a:srgbClr val="FFFFCC"/>
                              </a:solidFill>
                              <a:effectLst>
                                <a:outerShdw blurRad="50800" dist="63500" dir="2700000" algn="tl" rotWithShape="0">
                                  <a:schemeClr val="tx1">
                                    <a:lumMod val="75000"/>
                                    <a:alpha val="75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MX" sz="2400" dirty="0">
                  <a:solidFill>
                    <a:srgbClr val="FFFFCC"/>
                  </a:solidFill>
                </a:endParaRPr>
              </a:p>
            </p:txBody>
          </p:sp>
        </mc:Choice>
        <mc:Fallback xmlns="">
          <p:sp>
            <p:nvSpPr>
              <p:cNvPr id="70" name="Rectángulo 6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CD308C6-2619-4997-863C-8A2F1BFC28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236" y="4469452"/>
                <a:ext cx="2452851" cy="801694"/>
              </a:xfrm>
              <a:prstGeom prst="rect">
                <a:avLst/>
              </a:prstGeom>
              <a:blipFill rotWithShape="0">
                <a:blip r:embed="rId7"/>
                <a:stretch>
                  <a:fillRect b="-3030"/>
                </a:stretch>
              </a:blipFill>
              <a:effectLst/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Imagen 7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937" y="2494505"/>
            <a:ext cx="400906" cy="400906"/>
          </a:xfrm>
          <a:prstGeom prst="rect">
            <a:avLst/>
          </a:prstGeom>
          <a:effectLst>
            <a:outerShdw blurRad="50800" dist="139700" dir="2700000" algn="tl" rotWithShape="0">
              <a:schemeClr val="tx1">
                <a:lumMod val="75000"/>
                <a:alpha val="50000"/>
              </a:schemeClr>
            </a:outerShdw>
          </a:effectLst>
        </p:spPr>
      </p:pic>
      <p:sp>
        <p:nvSpPr>
          <p:cNvPr id="3" name="Rectángulo 2"/>
          <p:cNvSpPr/>
          <p:nvPr/>
        </p:nvSpPr>
        <p:spPr>
          <a:xfrm>
            <a:off x="7524662" y="2915325"/>
            <a:ext cx="2406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190500">
                    <a:schemeClr val="accent3">
                      <a:lumMod val="40000"/>
                      <a:lumOff val="6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L = 40.05mm</a:t>
            </a:r>
            <a:endParaRPr lang="es-MX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ángulo 56"/>
              <p:cNvSpPr/>
              <p:nvPr/>
            </p:nvSpPr>
            <p:spPr>
              <a:xfrm>
                <a:off x="8204686" y="3313876"/>
                <a:ext cx="17892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indent="114300" algn="ctr" hangingPunct="0"/>
                <a14:m>
                  <m:oMath xmlns:m="http://schemas.openxmlformats.org/officeDocument/2006/math">
                    <m:r>
                      <a:rPr lang="es-ES" sz="2800" b="1" i="1">
                        <a:blipFill>
                          <a:blip r:embed="rId2"/>
                          <a:tile tx="0" ty="0" sx="100000" sy="100000" flip="none" algn="tl"/>
                        </a:blipFill>
                        <a:effectLst>
                          <a:glow rad="190500">
                            <a:schemeClr val="accent3">
                              <a:lumMod val="40000"/>
                              <a:lumOff val="60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</m:oMath>
                </a14:m>
                <a:r>
                  <a:rPr lang="es-ES" sz="2800" b="1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190500">
                        <a:schemeClr val="accent3">
                          <a:lumMod val="40000"/>
                          <a:lumOff val="60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0.05 cm</a:t>
                </a:r>
                <a:endParaRPr lang="es-MX" sz="2800" b="1" dirty="0">
                  <a:blipFill>
                    <a:blip r:embed="rId2"/>
                    <a:tile tx="0" ty="0" sx="100000" sy="100000" flip="none" algn="tl"/>
                  </a:blipFill>
                  <a:effectLst>
                    <a:glow rad="190500">
                      <a:schemeClr val="accent3">
                        <a:lumMod val="40000"/>
                        <a:lumOff val="60000"/>
                        <a:alpha val="40000"/>
                      </a:schemeClr>
                    </a:glow>
                  </a:effectLst>
                  <a:latin typeface="Bradley Hand ITC" panose="03070402050302030203" pitchFamily="66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Rectángulo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686" y="3313876"/>
                <a:ext cx="1789272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4">
            <a:extLst>
              <a:ext uri="{FF2B5EF4-FFF2-40B4-BE49-F238E27FC236}">
                <a16:creationId xmlns:a16="http://schemas.microsoft.com/office/drawing/2014/main" xmlns="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360000" y="1734272"/>
            <a:ext cx="6548800" cy="562235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ES" sz="28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Caso similar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850374" y="2396570"/>
            <a:ext cx="1368000" cy="1110103"/>
            <a:chOff x="1243625" y="2502725"/>
            <a:chExt cx="1368000" cy="1110103"/>
          </a:xfrm>
        </p:grpSpPr>
        <p:cxnSp>
          <p:nvCxnSpPr>
            <p:cNvPr id="82" name="Conector recto 81"/>
            <p:cNvCxnSpPr/>
            <p:nvPr/>
          </p:nvCxnSpPr>
          <p:spPr>
            <a:xfrm>
              <a:off x="1243625" y="3600470"/>
              <a:ext cx="1368000" cy="0"/>
            </a:xfrm>
            <a:prstGeom prst="line">
              <a:avLst/>
            </a:prstGeom>
            <a:ln w="25400">
              <a:solidFill>
                <a:schemeClr val="tx1"/>
              </a:solidFill>
              <a:miter lim="800000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83"/>
            <p:cNvCxnSpPr/>
            <p:nvPr/>
          </p:nvCxnSpPr>
          <p:spPr>
            <a:xfrm flipV="1">
              <a:off x="1572092" y="3033582"/>
              <a:ext cx="0" cy="579246"/>
            </a:xfrm>
            <a:prstGeom prst="line">
              <a:avLst/>
            </a:prstGeom>
            <a:ln w="25400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/>
            <p:cNvCxnSpPr/>
            <p:nvPr/>
          </p:nvCxnSpPr>
          <p:spPr>
            <a:xfrm flipV="1">
              <a:off x="2292092" y="3033582"/>
              <a:ext cx="0" cy="579246"/>
            </a:xfrm>
            <a:prstGeom prst="line">
              <a:avLst/>
            </a:prstGeom>
            <a:ln w="25400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Cuadro de texto 153">
              <a:extLst>
                <a:ext uri="{FF2B5EF4-FFF2-40B4-BE49-F238E27FC236}">
                  <a16:creationId xmlns:a16="http://schemas.microsoft.com/office/drawing/2014/main" xmlns="" id="{FC10170B-8BCF-4777-B3D0-95A438822204}"/>
                </a:ext>
              </a:extLst>
            </p:cNvPr>
            <p:cNvSpPr txBox="1"/>
            <p:nvPr/>
          </p:nvSpPr>
          <p:spPr>
            <a:xfrm rot="16200000">
              <a:off x="1330859" y="2620056"/>
              <a:ext cx="482466" cy="247805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1200" kern="0" dirty="0">
                  <a:solidFill>
                    <a:srgbClr val="FFFFFF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40c</a:t>
              </a:r>
              <a:r>
                <a:rPr kumimoji="0" lang="es-MX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m</a:t>
              </a:r>
              <a:endPara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9" name="Cuadro de texto 153">
              <a:extLst>
                <a:ext uri="{FF2B5EF4-FFF2-40B4-BE49-F238E27FC236}">
                  <a16:creationId xmlns:a16="http://schemas.microsoft.com/office/drawing/2014/main" xmlns="" id="{FC10170B-8BCF-4777-B3D0-95A438822204}"/>
                </a:ext>
              </a:extLst>
            </p:cNvPr>
            <p:cNvSpPr txBox="1"/>
            <p:nvPr/>
          </p:nvSpPr>
          <p:spPr>
            <a:xfrm rot="16200000">
              <a:off x="2048882" y="2620055"/>
              <a:ext cx="482466" cy="247805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1200" kern="0" dirty="0">
                  <a:solidFill>
                    <a:srgbClr val="FFFFFF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40.1c</a:t>
              </a:r>
              <a:r>
                <a:rPr kumimoji="0" lang="es-MX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m</a:t>
              </a:r>
              <a:endPara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91" name="Conector recto 90"/>
            <p:cNvCxnSpPr/>
            <p:nvPr/>
          </p:nvCxnSpPr>
          <p:spPr>
            <a:xfrm flipV="1">
              <a:off x="1932092" y="3141136"/>
              <a:ext cx="0" cy="468000"/>
            </a:xfrm>
            <a:prstGeom prst="line">
              <a:avLst/>
            </a:prstGeom>
            <a:ln w="22225">
              <a:solidFill>
                <a:schemeClr val="accent3">
                  <a:lumMod val="40000"/>
                  <a:lumOff val="60000"/>
                </a:schemeClr>
              </a:solidFill>
              <a:prstDash val="dash"/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uadro de texto 153">
              <a:extLst>
                <a:ext uri="{FF2B5EF4-FFF2-40B4-BE49-F238E27FC236}">
                  <a16:creationId xmlns:a16="http://schemas.microsoft.com/office/drawing/2014/main" xmlns="" id="{FC10170B-8BCF-4777-B3D0-95A438822204}"/>
                </a:ext>
              </a:extLst>
            </p:cNvPr>
            <p:cNvSpPr txBox="1"/>
            <p:nvPr/>
          </p:nvSpPr>
          <p:spPr>
            <a:xfrm rot="16200000">
              <a:off x="1652702" y="2734660"/>
              <a:ext cx="530683" cy="175906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1050" kern="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40.05c</a:t>
              </a:r>
              <a:r>
                <a:rPr kumimoji="0" lang="es-MX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94" name="Rectángulo 93"/>
            <p:cNvSpPr/>
            <p:nvPr/>
          </p:nvSpPr>
          <p:spPr>
            <a:xfrm>
              <a:off x="1579222" y="3216749"/>
              <a:ext cx="734284" cy="384043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8000"/>
              </a:schemeClr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95" name="Conector recto 94"/>
          <p:cNvCxnSpPr/>
          <p:nvPr/>
        </p:nvCxnSpPr>
        <p:spPr>
          <a:xfrm>
            <a:off x="1574632" y="3209054"/>
            <a:ext cx="0" cy="587853"/>
          </a:xfrm>
          <a:prstGeom prst="line">
            <a:avLst/>
          </a:prstGeom>
          <a:ln w="25400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 flipV="1">
            <a:off x="643450" y="4015150"/>
            <a:ext cx="10836323" cy="0"/>
          </a:xfrm>
          <a:prstGeom prst="line">
            <a:avLst/>
          </a:prstGeom>
          <a:ln w="82550" cmpd="dbl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6000">
                  <a:srgbClr val="FFC000"/>
                </a:gs>
                <a:gs pos="62000">
                  <a:srgbClr val="FFC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4">
            <a:extLst>
              <a:ext uri="{FF2B5EF4-FFF2-40B4-BE49-F238E27FC236}">
                <a16:creationId xmlns:a16="http://schemas.microsoft.com/office/drawing/2014/main" xmlns="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371761" y="4341602"/>
            <a:ext cx="2568932" cy="562235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ES" sz="28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Conclusiones </a:t>
            </a:r>
          </a:p>
        </p:txBody>
      </p:sp>
    </p:spTree>
    <p:extLst>
      <p:ext uri="{BB962C8B-B14F-4D97-AF65-F5344CB8AC3E}">
        <p14:creationId xmlns:p14="http://schemas.microsoft.com/office/powerpoint/2010/main" val="175306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5" grpId="0"/>
      <p:bldP spid="67" grpId="0"/>
      <p:bldP spid="68" grpId="0"/>
      <p:bldP spid="69" grpId="0"/>
      <p:bldP spid="70" grpId="0"/>
      <p:bldP spid="3" grpId="0"/>
      <p:bldP spid="57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Otras incertidumbres</a:t>
            </a:r>
            <a:endParaRPr lang="es-MX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xmlns="" id="{67FFFC49-8896-429B-951E-81DD0AF85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0515" y="1779722"/>
                <a:ext cx="6748322" cy="2538169"/>
              </a:xfrm>
              <a:prstGeom prst="rect">
                <a:avLst/>
              </a:prstGeom>
              <a:effectLst>
                <a:glow rad="127000">
                  <a:schemeClr val="tx1">
                    <a:lumMod val="75000"/>
                  </a:schemeClr>
                </a:glow>
              </a:effectLst>
            </p:spPr>
            <p:txBody>
              <a:bodyPr>
                <a:noAutofit/>
              </a:bodyPr>
              <a:lstStyle/>
              <a:p>
                <a:pPr marL="274320" indent="-212598" defTabSz="685800">
                  <a:spcBef>
                    <a:spcPts val="45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/>
                </a:pPr>
                <a:r>
                  <a:rPr lang="es-MX" sz="2800" b="1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63500">
                        <a:srgbClr val="F8E6A2">
                          <a:alpha val="40000"/>
                        </a:srgbClr>
                      </a:glow>
                    </a:effectLst>
                    <a:latin typeface="Bradley Hand ITC" panose="03070402050302030203" pitchFamily="66" charset="0"/>
                  </a:rPr>
                  <a:t>De interacción</a:t>
                </a:r>
                <a:r>
                  <a:rPr lang="es-MX" sz="2800" b="1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800" b="1" i="1" dirty="0" smtClean="0">
                            <a:blipFill>
                              <a:blip r:embed="rId3"/>
                              <a:tile tx="0" ty="0" sx="100000" sy="100000" flip="none" algn="tl"/>
                            </a:blipFill>
                            <a:effectLst>
                              <a:glow rad="127000">
                                <a:schemeClr val="accent2">
                                  <a:lumMod val="40000"/>
                                  <a:lumOff val="60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800" b="1" i="1" dirty="0" smtClean="0">
                            <a:blipFill>
                              <a:blip r:embed="rId3"/>
                              <a:tile tx="0" ty="0" sx="100000" sy="100000" flip="none" algn="tl"/>
                            </a:blipFill>
                            <a:effectLst>
                              <a:glow rad="127000">
                                <a:schemeClr val="accent2">
                                  <a:lumMod val="40000"/>
                                  <a:lumOff val="60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MX" sz="2800" b="1" i="1" dirty="0" smtClean="0">
                            <a:blipFill>
                              <a:blip r:embed="rId3"/>
                              <a:tile tx="0" ty="0" sx="100000" sy="100000" flip="none" algn="tl"/>
                            </a:blipFill>
                            <a:effectLst>
                              <a:glow rad="127000">
                                <a:schemeClr val="accent2">
                                  <a:lumMod val="40000"/>
                                  <a:lumOff val="60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s-MX" sz="2800" b="1" dirty="0">
                    <a:blipFill>
                      <a:blip r:embed="rId3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, producto de la interacción instrumento-objeto a medir.</a:t>
                </a:r>
              </a:p>
              <a:p>
                <a:pPr marL="274320" indent="-212598" defTabSz="685800">
                  <a:spcBef>
                    <a:spcPts val="45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/>
                </a:pPr>
                <a:r>
                  <a:rPr lang="es-MX" sz="2800" b="1" dirty="0">
                    <a:blipFill>
                      <a:blip r:embed="rId3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Por </a:t>
                </a:r>
                <a:r>
                  <a:rPr lang="es-MX" sz="2800" b="1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63500">
                        <a:srgbClr val="F8E6A2">
                          <a:alpha val="40000"/>
                        </a:srgbClr>
                      </a:glow>
                    </a:effectLst>
                    <a:latin typeface="Bradley Hand ITC" panose="03070402050302030203" pitchFamily="66" charset="0"/>
                  </a:rPr>
                  <a:t>falta de definición</a:t>
                </a:r>
                <a:r>
                  <a:rPr lang="es-MX" sz="2800" b="1" dirty="0">
                    <a:blipFill>
                      <a:blip r:embed="rId3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 del objeto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800" b="1" i="1" dirty="0">
                            <a:blipFill>
                              <a:blip r:embed="rId3"/>
                              <a:tile tx="0" ty="0" sx="100000" sy="100000" flip="none" algn="tl"/>
                            </a:blipFill>
                            <a:effectLst>
                              <a:glow rad="127000">
                                <a:schemeClr val="accent2">
                                  <a:lumMod val="40000"/>
                                  <a:lumOff val="60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800" b="1" i="1" dirty="0">
                            <a:blipFill>
                              <a:blip r:embed="rId3"/>
                              <a:tile tx="0" ty="0" sx="100000" sy="100000" flip="none" algn="tl"/>
                            </a:blipFill>
                            <a:effectLst>
                              <a:glow rad="127000">
                                <a:schemeClr val="accent2">
                                  <a:lumMod val="40000"/>
                                  <a:lumOff val="60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MX" sz="2800" b="1" i="1" dirty="0">
                            <a:blipFill>
                              <a:blip r:embed="rId3"/>
                              <a:tile tx="0" ty="0" sx="100000" sy="100000" flip="none" algn="tl"/>
                            </a:blipFill>
                            <a:effectLst>
                              <a:glow rad="127000">
                                <a:schemeClr val="accent2">
                                  <a:lumMod val="40000"/>
                                  <a:lumOff val="60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𝑑𝑒𝑓</m:t>
                        </m:r>
                      </m:sub>
                    </m:sSub>
                  </m:oMath>
                </a14:m>
                <a:r>
                  <a:rPr lang="es-MX" sz="2800" b="1" dirty="0">
                    <a:blipFill>
                      <a:blip r:embed="rId3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, relacionado con la falta de precisión del objeto a medir (irregularidades). </a:t>
                </a:r>
              </a:p>
              <a:p>
                <a:pPr marL="61722" defTabSz="685800">
                  <a:spcBef>
                    <a:spcPts val="450"/>
                  </a:spcBef>
                  <a:buClr>
                    <a:schemeClr val="accent1"/>
                  </a:buClr>
                  <a:buSzPct val="80000"/>
                  <a:defRPr/>
                </a:pPr>
                <a:endParaRPr lang="es-MX" sz="2800" b="1" dirty="0">
                  <a:blipFill>
                    <a:blip r:embed="rId3"/>
                    <a:tile tx="0" ty="0" sx="100000" sy="100000" flip="none" algn="tl"/>
                  </a:blipFill>
                  <a:effectLst>
                    <a:glow rad="63500">
                      <a:schemeClr val="tx1">
                        <a:lumMod val="75000"/>
                        <a:alpha val="40000"/>
                      </a:schemeClr>
                    </a:glow>
                  </a:effectLst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7FFFC49-8896-429B-951E-81DD0AF85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15" y="1779722"/>
                <a:ext cx="6748322" cy="25381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>
                <a:glow rad="127000">
                  <a:schemeClr val="tx1">
                    <a:lumMod val="75000"/>
                  </a:schemeClr>
                </a:glo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2">
            <a:extLst>
              <a:ext uri="{FF2B5EF4-FFF2-40B4-BE49-F238E27FC236}">
                <a16:creationId xmlns:a16="http://schemas.microsoft.com/office/drawing/2014/main" xmlns="" id="{623378B0-16C7-468E-A4F3-0F1FBEFA3D43}"/>
              </a:ext>
            </a:extLst>
          </p:cNvPr>
          <p:cNvSpPr txBox="1">
            <a:spLocks/>
          </p:cNvSpPr>
          <p:nvPr/>
        </p:nvSpPr>
        <p:spPr bwMode="auto">
          <a:xfrm>
            <a:off x="889052" y="4147505"/>
            <a:ext cx="10075059" cy="157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14400"/>
            <a:r>
              <a:rPr lang="es-MX" sz="2800" b="1" kern="0" dirty="0">
                <a:blipFill>
                  <a:blip r:embed="rId6"/>
                  <a:tile tx="0" ty="0" sx="100000" sy="100000" flip="none" algn="tl"/>
                </a:blipFill>
                <a:effectLst>
                  <a:glow rad="190500">
                    <a:schemeClr val="accent5">
                      <a:lumMod val="40000"/>
                      <a:lumOff val="6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cs typeface="Arial" panose="020B0604020202020204" pitchFamily="34" charset="0"/>
              </a:rPr>
              <a:t>Ser cuidadoso al decidir que incertidumbres afectan el experimento y cuales se pueden despreciar; así como su estimación.</a:t>
            </a:r>
            <a:endParaRPr lang="es-ES" sz="2800" b="1" kern="0" dirty="0">
              <a:blipFill>
                <a:blip r:embed="rId6"/>
                <a:tile tx="0" ty="0" sx="100000" sy="100000" flip="none" algn="tl"/>
              </a:blipFill>
              <a:effectLst>
                <a:glow rad="190500">
                  <a:schemeClr val="accent5">
                    <a:lumMod val="40000"/>
                    <a:lumOff val="60000"/>
                    <a:alpha val="40000"/>
                  </a:schemeClr>
                </a:glow>
              </a:effectLst>
              <a:latin typeface="Bradley Hand ITC" panose="03070402050302030203" pitchFamily="66" charset="0"/>
              <a:cs typeface="Arial" panose="020B0604020202020204" pitchFamily="34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xmlns="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341211" y="5616291"/>
            <a:ext cx="11170739" cy="1069383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rgbClr val="F8E6A2">
                      <a:alpha val="40000"/>
                    </a:srgbClr>
                  </a:glow>
                </a:effectLst>
                <a:latin typeface="Bradley Hand ITC" panose="03070402050302030203" pitchFamily="66" charset="0"/>
              </a:rPr>
              <a:t>Errores espurios</a:t>
            </a:r>
            <a:r>
              <a:rPr lang="es-MX" sz="28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. Equivocaciones o descuidos. No se les puede asignar una incertidumbre.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5722" y="1863751"/>
            <a:ext cx="4276228" cy="237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9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Casos de la vida real</a:t>
            </a:r>
            <a:endParaRPr lang="es-MX" sz="4400" dirty="0"/>
          </a:p>
        </p:txBody>
      </p:sp>
      <p:sp>
        <p:nvSpPr>
          <p:cNvPr id="73" name="Rectangle 4">
            <a:extLst>
              <a:ext uri="{FF2B5EF4-FFF2-40B4-BE49-F238E27FC236}">
                <a16:creationId xmlns:a16="http://schemas.microsoft.com/office/drawing/2014/main" xmlns="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359999" y="2649512"/>
            <a:ext cx="7394089" cy="1488657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4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Diseño del los sistemas de control de motores: LOOKED MARTIN  (empresa militar 100% USA-#1)</a:t>
            </a:r>
          </a:p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4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Computadora de control de trayectoria (guía): NASA (Agencia espacial con lazos internacionales).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011" y="252000"/>
            <a:ext cx="2411318" cy="1783048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720000" y="1730682"/>
            <a:ext cx="6415539" cy="584775"/>
          </a:xfrm>
          <a:prstGeom prst="rect">
            <a:avLst/>
          </a:prstGeom>
          <a:effectLst>
            <a:outerShdw blurRad="127000" dist="50800" dir="5400000" algn="ctr" rotWithShape="0">
              <a:schemeClr val="tx1">
                <a:lumMod val="75000"/>
                <a:alpha val="75000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s-ES" sz="3200" b="1" i="1" u="sng" dirty="0" err="1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Mars</a:t>
            </a:r>
            <a:r>
              <a:rPr lang="es-ES" sz="3200" b="1" i="1" u="sng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s-ES" sz="3200" b="1" i="1" u="sng" dirty="0" err="1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Climate</a:t>
            </a:r>
            <a:r>
              <a:rPr lang="es-ES" sz="3200" b="1" i="1" u="sng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s-ES" sz="3200" b="1" i="1" u="sng" dirty="0" err="1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Orbiter</a:t>
            </a:r>
            <a:r>
              <a:rPr lang="es-ES" sz="3200" b="1" i="1" u="sng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(1999)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333" y="2092963"/>
            <a:ext cx="2560542" cy="2334970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xmlns="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359999" y="4705406"/>
            <a:ext cx="7555391" cy="1069383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4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LOOKED MARTIN → Unidades Imperiales (Inglesas) ; NASA → Unidades SI</a:t>
            </a:r>
          </a:p>
        </p:txBody>
      </p:sp>
      <p:sp>
        <p:nvSpPr>
          <p:cNvPr id="15" name="Marcador de contenido 2"/>
          <p:cNvSpPr txBox="1">
            <a:spLocks/>
          </p:cNvSpPr>
          <p:nvPr/>
        </p:nvSpPr>
        <p:spPr>
          <a:xfrm>
            <a:off x="2709600" y="5716598"/>
            <a:ext cx="3559409" cy="734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400" b="1" dirty="0">
                <a:ln w="0"/>
                <a:solidFill>
                  <a:srgbClr val="FFFF00"/>
                </a:solidFill>
                <a:effectLst>
                  <a:outerShdw blurRad="38100" dist="88900" dir="1800000" algn="tl">
                    <a:srgbClr val="000000">
                      <a:alpha val="56000"/>
                    </a:srgbClr>
                  </a:outerShdw>
                </a:effectLst>
              </a:rPr>
              <a:t>1 Newton = 0.225 Libras f </a:t>
            </a: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979" y="2092963"/>
            <a:ext cx="2381250" cy="238125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880" y="2420946"/>
            <a:ext cx="4960326" cy="343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8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0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Mediciones repetidas</a:t>
            </a:r>
            <a:endParaRPr lang="es-MX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4">
                <a:extLst>
                  <a:ext uri="{FF2B5EF4-FFF2-40B4-BE49-F238E27FC236}">
                    <a16:creationId xmlns:a16="http://schemas.microsoft.com/office/drawing/2014/main" xmlns="" id="{67FFFC49-8896-429B-951E-81DD0AF85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1041" y="1716233"/>
                <a:ext cx="11345280" cy="1042466"/>
              </a:xfrm>
              <a:prstGeom prst="rect">
                <a:avLst/>
              </a:prstGeom>
              <a:effectLst>
                <a:glow rad="127000">
                  <a:schemeClr val="tx1">
                    <a:lumMod val="75000"/>
                  </a:schemeClr>
                </a:glow>
              </a:effectLst>
            </p:spPr>
            <p:txBody>
              <a:bodyPr>
                <a:noAutofit/>
              </a:bodyPr>
              <a:lstStyle/>
              <a:p>
                <a:pPr marL="274320" indent="-212598" defTabSz="685800">
                  <a:spcBef>
                    <a:spcPts val="45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/>
                </a:pPr>
                <a:r>
                  <a:rPr lang="es-ES" sz="2800" b="1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Cuando NO podemos repetir exactamente el mismo resultado!!!.</a:t>
                </a:r>
              </a:p>
              <a:p>
                <a:pPr marL="274320" indent="-212598" defTabSz="685800">
                  <a:spcBef>
                    <a:spcPts val="45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/>
                </a:pPr>
                <a:r>
                  <a:rPr lang="es-ES" sz="2800" b="1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Una medida del periodo: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000" b="0" i="1" kern="0" dirty="0" smtClean="0">
                            <a:effectLst>
                              <a:glow rad="63500">
                                <a:srgbClr val="FFC000">
                                  <a:alpha val="50000"/>
                                </a:srgbClr>
                              </a:glow>
                            </a:effectLst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s-MX" sz="2000" b="0" i="1" kern="0" dirty="0" smtClean="0">
                            <a:effectLst>
                              <a:glow rad="63500">
                                <a:srgbClr val="FFC000">
                                  <a:alpha val="50000"/>
                                </a:srgbClr>
                              </a:glow>
                            </a:effectLst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b>
                        <m:r>
                          <a:rPr lang="es-MX" sz="2000" b="0" i="1" kern="0" dirty="0" smtClean="0">
                            <a:effectLst>
                              <a:glow rad="63500">
                                <a:srgbClr val="FFC000">
                                  <a:alpha val="50000"/>
                                </a:srgbClr>
                              </a:glow>
                            </a:effectLst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s-MX" sz="2000" i="1" kern="0" dirty="0">
                        <a:effectLst>
                          <a:glow rad="63500">
                            <a:srgbClr val="FFC000">
                              <a:alpha val="50000"/>
                            </a:srgbClr>
                          </a:glow>
                        </a:effectLst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s-MX" sz="2000" b="0" i="1" kern="0" dirty="0" smtClean="0">
                        <a:effectLst>
                          <a:glow rad="63500">
                            <a:srgbClr val="FFC000">
                              <a:alpha val="50000"/>
                            </a:srgbClr>
                          </a:glow>
                        </a:effectLst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a:rPr lang="es-MX" sz="2000" i="1" kern="0" dirty="0">
                        <a:effectLst>
                          <a:glow rad="63500">
                            <a:srgbClr val="FFC000">
                              <a:alpha val="50000"/>
                            </a:srgbClr>
                          </a:glow>
                        </a:effectLst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es-MX" sz="2000" b="0" i="1" kern="0" dirty="0" smtClean="0">
                        <a:effectLst>
                          <a:glow rad="63500">
                            <a:srgbClr val="FFC000">
                              <a:alpha val="50000"/>
                            </a:srgbClr>
                          </a:glow>
                        </a:effectLst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276</m:t>
                    </m:r>
                    <m:r>
                      <a:rPr lang="es-MX" sz="2000" i="1" kern="0" dirty="0">
                        <a:effectLst>
                          <a:glow rad="63500">
                            <a:srgbClr val="FFC000">
                              <a:alpha val="50000"/>
                            </a:srgbClr>
                          </a:glow>
                        </a:effectLst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s-ES" sz="2800" b="1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; Incertidumbre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 kern="0" dirty="0" smtClean="0">
                            <a:effectLst>
                              <a:glow rad="63500">
                                <a:srgbClr val="FFC000">
                                  <a:alpha val="50000"/>
                                </a:srgbClr>
                              </a:glow>
                            </a:effectLst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s-ES" sz="2000" i="1" kern="0" dirty="0">
                            <a:effectLst>
                              <a:glow rad="63500">
                                <a:srgbClr val="FFC000">
                                  <a:alpha val="50000"/>
                                </a:srgbClr>
                              </a:glow>
                            </a:effectLst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s-ES" sz="2000" i="1" kern="0" dirty="0">
                            <a:effectLst>
                              <a:glow rad="63500">
                                <a:srgbClr val="FFC000">
                                  <a:alpha val="50000"/>
                                </a:srgbClr>
                              </a:glow>
                            </a:effectLst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𝑎𝑝</m:t>
                        </m:r>
                      </m:sub>
                    </m:sSub>
                    <m:d>
                      <m:dPr>
                        <m:ctrlPr>
                          <a:rPr lang="es-MX" sz="2000" b="0" i="1" kern="0" dirty="0" smtClean="0">
                            <a:effectLst>
                              <a:glow rad="63500">
                                <a:srgbClr val="FFC000">
                                  <a:alpha val="50000"/>
                                </a:srgbClr>
                              </a:glow>
                            </a:effectLst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s-MX" sz="2000" b="0" i="1" kern="0" dirty="0" smtClean="0">
                            <a:effectLst>
                              <a:glow rad="63500">
                                <a:srgbClr val="FFC000">
                                  <a:alpha val="50000"/>
                                </a:srgbClr>
                              </a:glow>
                            </a:effectLst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</m:d>
                    <m:r>
                      <a:rPr lang="es-MX" sz="2000" b="0" i="1" kern="0" dirty="0" smtClean="0">
                        <a:effectLst>
                          <a:glow rad="63500">
                            <a:srgbClr val="FFC000">
                              <a:alpha val="50000"/>
                            </a:srgbClr>
                          </a:glow>
                        </a:effectLst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=0.0005</m:t>
                    </m:r>
                    <m:r>
                      <a:rPr lang="es-MX" sz="2000" b="0" i="1" kern="0" dirty="0" smtClean="0">
                        <a:effectLst>
                          <a:glow rad="63500">
                            <a:srgbClr val="FFC000">
                              <a:alpha val="50000"/>
                            </a:srgbClr>
                          </a:glow>
                        </a:effectLst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s-ES" sz="2000" b="1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5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, </a:t>
                </a:r>
              </a:p>
              <a:p>
                <a:pPr marL="274320" indent="-212598" defTabSz="685800">
                  <a:spcBef>
                    <a:spcPts val="45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/>
                </a:pPr>
                <a:endParaRPr lang="es-ES" sz="2000" b="1" dirty="0">
                  <a:blipFill>
                    <a:blip r:embed="rId2"/>
                    <a:tile tx="0" ty="0" sx="100000" sy="100000" flip="none" algn="tl"/>
                  </a:blipFill>
                  <a:effectLst>
                    <a:glow rad="63500">
                      <a:schemeClr val="tx1">
                        <a:lumMod val="75000"/>
                        <a:alpha val="50000"/>
                      </a:schemeClr>
                    </a:glow>
                  </a:effectLst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8" name="Rectangle 4">
                <a:extLst>
                  <a:ext uri="{FF2B5EF4-FFF2-40B4-BE49-F238E27FC236}">
                    <a16:creationId xmlns:a16="http://schemas.microsoft.com/office/drawing/2014/main" id="{67FFFC49-8896-429B-951E-81DD0AF85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41" y="1716233"/>
                <a:ext cx="11345280" cy="10424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glow rad="127000">
                  <a:schemeClr val="tx1">
                    <a:lumMod val="75000"/>
                  </a:schemeClr>
                </a:glo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ectangle 4">
            <a:extLst>
              <a:ext uri="{FF2B5EF4-FFF2-40B4-BE49-F238E27FC236}">
                <a16:creationId xmlns:a16="http://schemas.microsoft.com/office/drawing/2014/main" xmlns="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351041" y="3511955"/>
            <a:ext cx="11345280" cy="638272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ES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Si hay tiempo, hacer muchas mediciones y </a:t>
            </a:r>
            <a:r>
              <a:rPr lang="es-ES" sz="28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114300">
                    <a:schemeClr val="accent2">
                      <a:lumMod val="20000"/>
                      <a:lumOff val="80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estadística</a:t>
            </a:r>
            <a:r>
              <a:rPr lang="es-ES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…</a:t>
            </a:r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155" y="2808509"/>
            <a:ext cx="406956" cy="406956"/>
          </a:xfrm>
          <a:prstGeom prst="rect">
            <a:avLst/>
          </a:prstGeom>
          <a:effectLst>
            <a:outerShdw blurRad="50800" dist="139700" dir="2700000" algn="tl" rotWithShape="0">
              <a:schemeClr val="tx1">
                <a:lumMod val="75000"/>
                <a:alpha val="50000"/>
              </a:schemeClr>
            </a:outerShdw>
          </a:effectLst>
        </p:spPr>
      </p:pic>
      <p:sp>
        <p:nvSpPr>
          <p:cNvPr id="43" name="Rectangle 4">
            <a:extLst>
              <a:ext uri="{FF2B5EF4-FFF2-40B4-BE49-F238E27FC236}">
                <a16:creationId xmlns:a16="http://schemas.microsoft.com/office/drawing/2014/main" xmlns="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351041" y="2823402"/>
            <a:ext cx="5119861" cy="586225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ES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Segunda medición del tiempo: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5291999" y="2861026"/>
                <a:ext cx="15626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000" i="1" kern="0" dirty="0" smtClean="0">
                              <a:effectLst>
                                <a:glow rad="63500">
                                  <a:srgbClr val="FFC000">
                                    <a:alpha val="5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MX" sz="2000" i="1" kern="0" dirty="0">
                              <a:effectLst>
                                <a:glow rad="63500">
                                  <a:srgbClr val="FFC000">
                                    <a:alpha val="5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s-MX" sz="2000" b="0" i="1" kern="0" dirty="0" smtClean="0">
                              <a:effectLst>
                                <a:glow rad="63500">
                                  <a:srgbClr val="FFC000">
                                    <a:alpha val="5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s-MX" sz="2000" i="1" kern="0" dirty="0">
                          <a:effectLst>
                            <a:glow rad="63500">
                              <a:srgbClr val="FFC000">
                                <a:alpha val="50000"/>
                              </a:srgbClr>
                            </a:glow>
                          </a:effectLst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=1.2</m:t>
                      </m:r>
                      <m:r>
                        <a:rPr lang="es-MX" sz="2000" b="0" i="1" kern="0" dirty="0" smtClean="0">
                          <a:effectLst>
                            <a:glow rad="63500">
                              <a:srgbClr val="FFC000">
                                <a:alpha val="50000"/>
                              </a:srgbClr>
                            </a:glow>
                          </a:effectLst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35</m:t>
                      </m:r>
                      <m:r>
                        <a:rPr lang="es-MX" sz="2000" i="1" kern="0" dirty="0">
                          <a:effectLst>
                            <a:glow rad="63500">
                              <a:srgbClr val="FFC000">
                                <a:alpha val="50000"/>
                              </a:srgbClr>
                            </a:glow>
                          </a:effectLst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</m:oMath>
                  </m:oMathPara>
                </a14:m>
                <a:endParaRPr lang="es-MX" sz="2000" dirty="0"/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999" y="2861026"/>
                <a:ext cx="1562607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ector recto 43"/>
          <p:cNvCxnSpPr/>
          <p:nvPr/>
        </p:nvCxnSpPr>
        <p:spPr>
          <a:xfrm flipV="1">
            <a:off x="720000" y="4247162"/>
            <a:ext cx="10836323" cy="0"/>
          </a:xfrm>
          <a:prstGeom prst="line">
            <a:avLst/>
          </a:prstGeom>
          <a:ln w="82550" cmpd="dbl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6000">
                  <a:srgbClr val="FFC000"/>
                </a:gs>
                <a:gs pos="62000">
                  <a:srgbClr val="FFC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">
            <a:extLst>
              <a:ext uri="{FF2B5EF4-FFF2-40B4-BE49-F238E27FC236}">
                <a16:creationId xmlns:a16="http://schemas.microsoft.com/office/drawing/2014/main" xmlns="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351041" y="4702211"/>
            <a:ext cx="6796114" cy="1846507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Se tiene una población de elementos muy grande.</a:t>
            </a:r>
          </a:p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Para estudiar sus características se toma una MUESTRA con menos elementos.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7672129" y="4748718"/>
            <a:ext cx="3164522" cy="1800000"/>
            <a:chOff x="720000" y="3207084"/>
            <a:chExt cx="3164522" cy="1800000"/>
          </a:xfrm>
        </p:grpSpPr>
        <p:grpSp>
          <p:nvGrpSpPr>
            <p:cNvPr id="11" name="Grupo 10"/>
            <p:cNvGrpSpPr/>
            <p:nvPr/>
          </p:nvGrpSpPr>
          <p:grpSpPr>
            <a:xfrm>
              <a:off x="720000" y="3207084"/>
              <a:ext cx="1800000" cy="1800000"/>
              <a:chOff x="899592" y="2384888"/>
              <a:chExt cx="2340000" cy="2304000"/>
            </a:xfrm>
          </p:grpSpPr>
          <p:sp>
            <p:nvSpPr>
              <p:cNvPr id="32" name="Elipse 31"/>
              <p:cNvSpPr/>
              <p:nvPr/>
            </p:nvSpPr>
            <p:spPr>
              <a:xfrm>
                <a:off x="899592" y="2384888"/>
                <a:ext cx="2340000" cy="2304000"/>
              </a:xfrm>
              <a:prstGeom prst="ellipse">
                <a:avLst/>
              </a:prstGeom>
              <a:pattFill prst="lgGrid">
                <a:fgClr>
                  <a:srgbClr val="3D9CCC">
                    <a:lumMod val="50000"/>
                  </a:srgbClr>
                </a:fgClr>
                <a:bgClr>
                  <a:srgbClr val="3D9CCC">
                    <a:lumMod val="40000"/>
                    <a:lumOff val="60000"/>
                  </a:srgbClr>
                </a:bgClr>
              </a:pattFill>
              <a:ln w="571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3" name="Rectángulo 32"/>
              <p:cNvSpPr/>
              <p:nvPr/>
            </p:nvSpPr>
            <p:spPr>
              <a:xfrm>
                <a:off x="2519253" y="3453918"/>
                <a:ext cx="144000" cy="144000"/>
              </a:xfrm>
              <a:prstGeom prst="rect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29AF8C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grpSp>
          <p:nvGrpSpPr>
            <p:cNvPr id="12" name="Grupo 11"/>
            <p:cNvGrpSpPr/>
            <p:nvPr/>
          </p:nvGrpSpPr>
          <p:grpSpPr>
            <a:xfrm>
              <a:off x="2912522" y="3262103"/>
              <a:ext cx="972000" cy="972000"/>
              <a:chOff x="4620553" y="2750202"/>
              <a:chExt cx="1092508" cy="1080000"/>
            </a:xfrm>
          </p:grpSpPr>
          <p:sp>
            <p:nvSpPr>
              <p:cNvPr id="15" name="Rectángulo 14"/>
              <p:cNvSpPr/>
              <p:nvPr/>
            </p:nvSpPr>
            <p:spPr>
              <a:xfrm>
                <a:off x="4620553" y="2750202"/>
                <a:ext cx="1080000" cy="1080000"/>
              </a:xfrm>
              <a:prstGeom prst="rect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29AF8C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6" name="Elipse 15"/>
              <p:cNvSpPr/>
              <p:nvPr/>
            </p:nvSpPr>
            <p:spPr>
              <a:xfrm>
                <a:off x="4788024" y="2794366"/>
                <a:ext cx="144000" cy="144000"/>
              </a:xfrm>
              <a:prstGeom prst="ellipse">
                <a:avLst/>
              </a:prstGeom>
              <a:solidFill>
                <a:srgbClr val="29AF8C"/>
              </a:solidFill>
              <a:ln w="12700" cap="flat" cmpd="sng" algn="ctr">
                <a:solidFill>
                  <a:srgbClr val="29AF8C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7" name="Elipse 16"/>
              <p:cNvSpPr/>
              <p:nvPr/>
            </p:nvSpPr>
            <p:spPr>
              <a:xfrm>
                <a:off x="4664232" y="3046638"/>
                <a:ext cx="144000" cy="144000"/>
              </a:xfrm>
              <a:prstGeom prst="ellipse">
                <a:avLst/>
              </a:prstGeom>
              <a:solidFill>
                <a:srgbClr val="29AF8C"/>
              </a:solidFill>
              <a:ln w="12700" cap="flat" cmpd="sng" algn="ctr">
                <a:solidFill>
                  <a:srgbClr val="29AF8C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027495" y="2902638"/>
                <a:ext cx="144000" cy="144000"/>
              </a:xfrm>
              <a:prstGeom prst="ellipse">
                <a:avLst/>
              </a:prstGeom>
              <a:solidFill>
                <a:srgbClr val="29AF8C"/>
              </a:solidFill>
              <a:ln w="12700" cap="flat" cmpd="sng" algn="ctr">
                <a:solidFill>
                  <a:srgbClr val="29AF8C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9" name="Elipse 18"/>
              <p:cNvSpPr/>
              <p:nvPr/>
            </p:nvSpPr>
            <p:spPr>
              <a:xfrm>
                <a:off x="5369066" y="2830638"/>
                <a:ext cx="144000" cy="144000"/>
              </a:xfrm>
              <a:prstGeom prst="ellipse">
                <a:avLst/>
              </a:prstGeom>
              <a:solidFill>
                <a:srgbClr val="29AF8C"/>
              </a:solidFill>
              <a:ln w="12700" cap="flat" cmpd="sng" algn="ctr">
                <a:solidFill>
                  <a:srgbClr val="29AF8C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0" name="Elipse 19"/>
              <p:cNvSpPr/>
              <p:nvPr/>
            </p:nvSpPr>
            <p:spPr>
              <a:xfrm>
                <a:off x="5297066" y="3118638"/>
                <a:ext cx="144000" cy="144000"/>
              </a:xfrm>
              <a:prstGeom prst="ellipse">
                <a:avLst/>
              </a:prstGeom>
              <a:solidFill>
                <a:srgbClr val="29AF8C"/>
              </a:solidFill>
              <a:ln w="12700" cap="flat" cmpd="sng" algn="ctr">
                <a:solidFill>
                  <a:srgbClr val="29AF8C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1" name="Elipse 20"/>
              <p:cNvSpPr/>
              <p:nvPr/>
            </p:nvSpPr>
            <p:spPr>
              <a:xfrm>
                <a:off x="4932024" y="3140322"/>
                <a:ext cx="144000" cy="144000"/>
              </a:xfrm>
              <a:prstGeom prst="ellipse">
                <a:avLst/>
              </a:prstGeom>
              <a:solidFill>
                <a:srgbClr val="29AF8C"/>
              </a:solidFill>
              <a:ln w="12700" cap="flat" cmpd="sng" algn="ctr">
                <a:solidFill>
                  <a:srgbClr val="29AF8C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2" name="Elipse 21"/>
              <p:cNvSpPr/>
              <p:nvPr/>
            </p:nvSpPr>
            <p:spPr>
              <a:xfrm>
                <a:off x="5546449" y="3072005"/>
                <a:ext cx="144000" cy="144000"/>
              </a:xfrm>
              <a:prstGeom prst="ellipse">
                <a:avLst/>
              </a:prstGeom>
              <a:solidFill>
                <a:srgbClr val="29AF8C"/>
              </a:solidFill>
              <a:ln w="12700" cap="flat" cmpd="sng" algn="ctr">
                <a:solidFill>
                  <a:srgbClr val="29AF8C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3" name="Elipse 22"/>
              <p:cNvSpPr/>
              <p:nvPr/>
            </p:nvSpPr>
            <p:spPr>
              <a:xfrm>
                <a:off x="5132769" y="3294420"/>
                <a:ext cx="144000" cy="144000"/>
              </a:xfrm>
              <a:prstGeom prst="ellipse">
                <a:avLst/>
              </a:prstGeom>
              <a:solidFill>
                <a:srgbClr val="29AF8C"/>
              </a:solidFill>
              <a:ln w="12700" cap="flat" cmpd="sng" algn="ctr">
                <a:solidFill>
                  <a:srgbClr val="29AF8C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4" name="Elipse 23"/>
              <p:cNvSpPr/>
              <p:nvPr/>
            </p:nvSpPr>
            <p:spPr>
              <a:xfrm>
                <a:off x="5416661" y="3267952"/>
                <a:ext cx="144000" cy="144000"/>
              </a:xfrm>
              <a:prstGeom prst="ellipse">
                <a:avLst/>
              </a:prstGeom>
              <a:solidFill>
                <a:srgbClr val="29AF8C"/>
              </a:solidFill>
              <a:ln w="12700" cap="flat" cmpd="sng" algn="ctr">
                <a:solidFill>
                  <a:srgbClr val="29AF8C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5" name="Elipse 24"/>
              <p:cNvSpPr/>
              <p:nvPr/>
            </p:nvSpPr>
            <p:spPr>
              <a:xfrm>
                <a:off x="5569061" y="3420352"/>
                <a:ext cx="144000" cy="144000"/>
              </a:xfrm>
              <a:prstGeom prst="ellipse">
                <a:avLst/>
              </a:prstGeom>
              <a:solidFill>
                <a:srgbClr val="29AF8C"/>
              </a:solidFill>
              <a:ln w="12700" cap="flat" cmpd="sng" algn="ctr">
                <a:solidFill>
                  <a:srgbClr val="29AF8C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4746451" y="3353572"/>
                <a:ext cx="144000" cy="144000"/>
              </a:xfrm>
              <a:prstGeom prst="ellipse">
                <a:avLst/>
              </a:prstGeom>
              <a:solidFill>
                <a:srgbClr val="29AF8C"/>
              </a:solidFill>
              <a:ln w="12700" cap="flat" cmpd="sng" algn="ctr">
                <a:solidFill>
                  <a:srgbClr val="29AF8C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7" name="Elipse 26"/>
              <p:cNvSpPr/>
              <p:nvPr/>
            </p:nvSpPr>
            <p:spPr>
              <a:xfrm>
                <a:off x="4805033" y="3591887"/>
                <a:ext cx="144000" cy="144000"/>
              </a:xfrm>
              <a:prstGeom prst="ellipse">
                <a:avLst/>
              </a:prstGeom>
              <a:solidFill>
                <a:srgbClr val="29AF8C"/>
              </a:solidFill>
              <a:ln w="12700" cap="flat" cmpd="sng" algn="ctr">
                <a:solidFill>
                  <a:srgbClr val="29AF8C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4949033" y="3420352"/>
                <a:ext cx="144000" cy="144000"/>
              </a:xfrm>
              <a:prstGeom prst="ellipse">
                <a:avLst/>
              </a:prstGeom>
              <a:solidFill>
                <a:srgbClr val="29AF8C"/>
              </a:solidFill>
              <a:ln w="12700" cap="flat" cmpd="sng" algn="ctr">
                <a:solidFill>
                  <a:srgbClr val="29AF8C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9" name="Elipse 28"/>
              <p:cNvSpPr/>
              <p:nvPr/>
            </p:nvSpPr>
            <p:spPr>
              <a:xfrm>
                <a:off x="5101124" y="3605093"/>
                <a:ext cx="144000" cy="144000"/>
              </a:xfrm>
              <a:prstGeom prst="ellipse">
                <a:avLst/>
              </a:prstGeom>
              <a:solidFill>
                <a:srgbClr val="29AF8C"/>
              </a:solidFill>
              <a:ln w="12700" cap="flat" cmpd="sng" algn="ctr">
                <a:solidFill>
                  <a:srgbClr val="29AF8C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5297066" y="3474420"/>
                <a:ext cx="144000" cy="144000"/>
              </a:xfrm>
              <a:prstGeom prst="ellipse">
                <a:avLst/>
              </a:prstGeom>
              <a:solidFill>
                <a:srgbClr val="29AF8C"/>
              </a:solidFill>
              <a:ln w="12700" cap="flat" cmpd="sng" algn="ctr">
                <a:solidFill>
                  <a:srgbClr val="29AF8C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1" name="Elipse 30"/>
              <p:cNvSpPr/>
              <p:nvPr/>
            </p:nvSpPr>
            <p:spPr>
              <a:xfrm>
                <a:off x="5474449" y="3633266"/>
                <a:ext cx="144000" cy="144000"/>
              </a:xfrm>
              <a:prstGeom prst="ellipse">
                <a:avLst/>
              </a:prstGeom>
              <a:solidFill>
                <a:srgbClr val="29AF8C"/>
              </a:solidFill>
              <a:ln w="12700" cap="flat" cmpd="sng" algn="ctr">
                <a:solidFill>
                  <a:srgbClr val="29AF8C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cxnSp>
          <p:nvCxnSpPr>
            <p:cNvPr id="13" name="Conector recto de flecha 12"/>
            <p:cNvCxnSpPr>
              <a:stCxn id="33" idx="0"/>
            </p:cNvCxnSpPr>
            <p:nvPr/>
          </p:nvCxnSpPr>
          <p:spPr>
            <a:xfrm flipV="1">
              <a:off x="2021278" y="3294675"/>
              <a:ext cx="869359" cy="747589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14" name="Conector recto de flecha 13"/>
            <p:cNvCxnSpPr>
              <a:stCxn id="33" idx="3"/>
            </p:cNvCxnSpPr>
            <p:nvPr/>
          </p:nvCxnSpPr>
          <p:spPr>
            <a:xfrm>
              <a:off x="2076662" y="4098514"/>
              <a:ext cx="837509" cy="10800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miter lim="800000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3422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43" grpId="0"/>
      <p:bldP spid="2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Mediciones repetidas</a:t>
            </a:r>
            <a:endParaRPr lang="es-MX" sz="4400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351041" y="1716233"/>
            <a:ext cx="3010724" cy="515980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Características: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xmlns="" id="{10EF1FD8-1A21-4516-A44E-39BA221E3F3A}"/>
              </a:ext>
            </a:extLst>
          </p:cNvPr>
          <p:cNvSpPr/>
          <p:nvPr/>
        </p:nvSpPr>
        <p:spPr>
          <a:xfrm>
            <a:off x="720000" y="2466120"/>
            <a:ext cx="1784448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indent="114300" algn="ctr" hangingPunct="0"/>
            <a:r>
              <a:rPr lang="es-ES" sz="2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glow rad="127000">
                    <a:schemeClr val="tx2">
                      <a:lumMod val="20000"/>
                      <a:lumOff val="8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Promedio</a:t>
            </a:r>
            <a:endParaRPr lang="es-MX" sz="2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glow rad="127000">
                  <a:schemeClr val="tx2">
                    <a:lumMod val="20000"/>
                    <a:lumOff val="80000"/>
                    <a:alpha val="40000"/>
                  </a:schemeClr>
                </a:glow>
              </a:effectLst>
              <a:latin typeface="Bradley Hand ITC" panose="03070402050302030203" pitchFamily="66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ángulo 91"/>
              <p:cNvSpPr/>
              <p:nvPr/>
            </p:nvSpPr>
            <p:spPr>
              <a:xfrm>
                <a:off x="2581843" y="2162838"/>
                <a:ext cx="2325376" cy="9021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MX" sz="3200" i="1" smtClean="0">
                            <a:solidFill>
                              <a:srgbClr val="FFFF00"/>
                            </a:solidFill>
                            <a:effectLst>
                              <a:glow rad="228600">
                                <a:srgbClr val="D58C2E">
                                  <a:satMod val="175000"/>
                                  <a:alpha val="40000"/>
                                </a:srgbClr>
                              </a:glow>
                              <a:outerShdw blurRad="38100" dist="88900" dir="1800000" algn="ctr">
                                <a:prstClr val="black">
                                  <a:lumMod val="50000"/>
                                  <a:alpha val="75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s-MX" sz="3200" i="1" smtClean="0">
                            <a:solidFill>
                              <a:srgbClr val="FFFF00"/>
                            </a:solidFill>
                            <a:effectLst>
                              <a:glow rad="228600">
                                <a:srgbClr val="D58C2E">
                                  <a:satMod val="175000"/>
                                  <a:alpha val="40000"/>
                                </a:srgbClr>
                              </a:glow>
                              <a:outerShdw blurRad="38100" dist="88900" dir="1800000" algn="ctr">
                                <a:prstClr val="black">
                                  <a:lumMod val="50000"/>
                                  <a:alpha val="75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s-ES" sz="3200">
                        <a:solidFill>
                          <a:srgbClr val="FFFF00"/>
                        </a:solidFill>
                        <a:effectLst>
                          <a:glow rad="228600">
                            <a:srgbClr val="D58C2E">
                              <a:satMod val="175000"/>
                              <a:alpha val="40000"/>
                            </a:srgbClr>
                          </a:glow>
                          <a:outerShdw blurRad="38100" dist="88900" dir="1800000" algn="ctr">
                            <a:prstClr val="black">
                              <a:lumMod val="50000"/>
                              <a:alpha val="75000"/>
                            </a:prst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s-MX" sz="3200" i="1">
                            <a:solidFill>
                              <a:srgbClr val="FFFF00"/>
                            </a:solidFill>
                            <a:effectLst>
                              <a:glow rad="228600">
                                <a:srgbClr val="D58C2E">
                                  <a:satMod val="175000"/>
                                  <a:alpha val="40000"/>
                                </a:srgbClr>
                              </a:glow>
                              <a:outerShdw blurRad="38100" dist="88900" dir="1800000" algn="ctr">
                                <a:prstClr val="black">
                                  <a:lumMod val="50000"/>
                                  <a:alpha val="75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s-MX" sz="3200" i="1" smtClean="0">
                                <a:solidFill>
                                  <a:srgbClr val="FFFF00"/>
                                </a:solidFill>
                                <a:effectLst>
                                  <a:glow rad="228600">
                                    <a:srgbClr val="D58C2E">
                                      <a:satMod val="175000"/>
                                      <a:alpha val="40000"/>
                                    </a:srgbClr>
                                  </a:glow>
                                  <a:outerShdw blurRad="38100" dist="88900" dir="1800000" algn="ctr">
                                    <a:prstClr val="black">
                                      <a:lumMod val="50000"/>
                                      <a:alpha val="75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s-MX" sz="3200" b="0" i="1" smtClean="0">
                                <a:solidFill>
                                  <a:srgbClr val="FFFF00"/>
                                </a:solidFill>
                                <a:effectLst>
                                  <a:glow rad="228600">
                                    <a:srgbClr val="D58C2E">
                                      <a:satMod val="175000"/>
                                      <a:alpha val="40000"/>
                                    </a:srgbClr>
                                  </a:glow>
                                  <a:outerShdw blurRad="38100" dist="88900" dir="1800000" algn="ctr">
                                    <a:prstClr val="black">
                                      <a:lumMod val="50000"/>
                                      <a:alpha val="75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s-MX" sz="3200" b="0" i="1" smtClean="0">
                                <a:solidFill>
                                  <a:srgbClr val="FFFF00"/>
                                </a:solidFill>
                                <a:effectLst>
                                  <a:glow rad="228600">
                                    <a:srgbClr val="D58C2E">
                                      <a:satMod val="175000"/>
                                      <a:alpha val="40000"/>
                                    </a:srgbClr>
                                  </a:glow>
                                  <a:outerShdw blurRad="38100" dist="88900" dir="1800000" algn="ctr">
                                    <a:prstClr val="black">
                                      <a:lumMod val="50000"/>
                                      <a:alpha val="75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s-MX" sz="3200" b="0" i="1" smtClean="0">
                                <a:solidFill>
                                  <a:srgbClr val="FFFF00"/>
                                </a:solidFill>
                                <a:effectLst>
                                  <a:glow rad="228600">
                                    <a:srgbClr val="D58C2E">
                                      <a:satMod val="175000"/>
                                      <a:alpha val="40000"/>
                                    </a:srgbClr>
                                  </a:glow>
                                  <a:outerShdw blurRad="38100" dist="88900" dir="1800000" algn="ctr">
                                    <a:prstClr val="black">
                                      <a:lumMod val="50000"/>
                                      <a:alpha val="75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s-MX" sz="3200" b="0" i="1" smtClean="0">
                                    <a:solidFill>
                                      <a:srgbClr val="FFFF00"/>
                                    </a:solidFill>
                                    <a:effectLst>
                                      <a:glow rad="228600">
                                        <a:srgbClr val="D58C2E">
                                          <a:satMod val="175000"/>
                                          <a:alpha val="40000"/>
                                        </a:srgbClr>
                                      </a:glow>
                                      <a:outerShdw blurRad="38100" dist="88900" dir="1800000" algn="ctr">
                                        <a:prstClr val="black">
                                          <a:lumMod val="50000"/>
                                          <a:alpha val="7500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sz="3200" b="0" i="1" smtClean="0">
                                    <a:solidFill>
                                      <a:srgbClr val="FFFF00"/>
                                    </a:solidFill>
                                    <a:effectLst>
                                      <a:glow rad="228600">
                                        <a:srgbClr val="D58C2E">
                                          <a:satMod val="175000"/>
                                          <a:alpha val="40000"/>
                                        </a:srgbClr>
                                      </a:glow>
                                      <a:outerShdw blurRad="38100" dist="88900" dir="1800000" algn="ctr">
                                        <a:prstClr val="black">
                                          <a:lumMod val="50000"/>
                                          <a:alpha val="7500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MX" sz="3200" b="0" i="1" smtClean="0">
                                    <a:solidFill>
                                      <a:srgbClr val="FFFF00"/>
                                    </a:solidFill>
                                    <a:effectLst>
                                      <a:glow rad="228600">
                                        <a:srgbClr val="D58C2E">
                                          <a:satMod val="175000"/>
                                          <a:alpha val="40000"/>
                                        </a:srgbClr>
                                      </a:glow>
                                      <a:outerShdw blurRad="38100" dist="88900" dir="1800000" algn="ctr">
                                        <a:prstClr val="black">
                                          <a:lumMod val="50000"/>
                                          <a:alpha val="7500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s-MX" sz="3200" b="0" i="1" smtClean="0">
                            <a:solidFill>
                              <a:srgbClr val="FFFF00"/>
                            </a:solidFill>
                            <a:effectLst>
                              <a:glow rad="228600">
                                <a:srgbClr val="D58C2E">
                                  <a:satMod val="175000"/>
                                  <a:alpha val="40000"/>
                                </a:srgbClr>
                              </a:glow>
                              <a:outerShdw blurRad="38100" dist="88900" dir="1800000" algn="ctr">
                                <a:prstClr val="black">
                                  <a:lumMod val="50000"/>
                                  <a:alpha val="75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s-ES" sz="3200" i="1" dirty="0">
                    <a:solidFill>
                      <a:srgbClr val="FFFF00"/>
                    </a:solidFill>
                    <a:effectLst>
                      <a:glow rad="228600">
                        <a:srgbClr val="D58C2E">
                          <a:satMod val="175000"/>
                          <a:alpha val="40000"/>
                        </a:srgbClr>
                      </a:glow>
                      <a:outerShdw blurRad="38100" dist="88900" dir="1800000" algn="ctr">
                        <a:prstClr val="black">
                          <a:lumMod val="50000"/>
                          <a:alpha val="75000"/>
                        </a:prst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s-MX" sz="3200" dirty="0">
                  <a:solidFill>
                    <a:srgbClr val="FFFF00"/>
                  </a:solidFill>
                  <a:effectLst>
                    <a:glow rad="228600">
                      <a:srgbClr val="D58C2E">
                        <a:satMod val="175000"/>
                        <a:alpha val="40000"/>
                      </a:srgbClr>
                    </a:glow>
                  </a:effectLst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2" name="Rectángulo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43" y="2162838"/>
                <a:ext cx="2325376" cy="902106"/>
              </a:xfrm>
              <a:prstGeom prst="rect">
                <a:avLst/>
              </a:prstGeom>
              <a:blipFill rotWithShape="0">
                <a:blip r:embed="rId3"/>
                <a:stretch>
                  <a:fillRect l="-3412" t="-7432" b="-2027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ectángulo 96">
            <a:extLst>
              <a:ext uri="{FF2B5EF4-FFF2-40B4-BE49-F238E27FC236}">
                <a16:creationId xmlns:a16="http://schemas.microsoft.com/office/drawing/2014/main" xmlns="" id="{10EF1FD8-1A21-4516-A44E-39BA221E3F3A}"/>
              </a:ext>
            </a:extLst>
          </p:cNvPr>
          <p:cNvSpPr/>
          <p:nvPr/>
        </p:nvSpPr>
        <p:spPr>
          <a:xfrm>
            <a:off x="4907219" y="2225291"/>
            <a:ext cx="3361211" cy="954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hangingPunct="0"/>
            <a:r>
              <a:rPr lang="es-MX" sz="2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glow rad="127000">
                    <a:schemeClr val="tx2">
                      <a:lumMod val="20000"/>
                      <a:lumOff val="8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Desviación estándar de la muestra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ángulo 97"/>
              <p:cNvSpPr/>
              <p:nvPr/>
            </p:nvSpPr>
            <p:spPr>
              <a:xfrm>
                <a:off x="7898119" y="1839414"/>
                <a:ext cx="3931757" cy="13653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800" i="1" smtClean="0">
                              <a:solidFill>
                                <a:srgbClr val="FFFF00"/>
                              </a:solidFill>
                              <a:effectLst>
                                <a:glow rad="139700">
                                  <a:srgbClr val="D58C2E">
                                    <a:satMod val="175000"/>
                                    <a:alpha val="40000"/>
                                  </a:srgbClr>
                                </a:glow>
                                <a:outerShdw blurRad="38100" dist="88900" dir="1800000" algn="ctr">
                                  <a:prstClr val="black">
                                    <a:lumMod val="50000"/>
                                    <a:alpha val="75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2800" i="1" smtClean="0">
                              <a:solidFill>
                                <a:srgbClr val="FFFF00"/>
                              </a:solidFill>
                              <a:effectLst>
                                <a:glow rad="139700">
                                  <a:srgbClr val="D58C2E">
                                    <a:satMod val="175000"/>
                                    <a:alpha val="40000"/>
                                  </a:srgbClr>
                                </a:glow>
                                <a:outerShdw blurRad="38100" dist="88900" dir="1800000" algn="ctr">
                                  <a:prstClr val="black">
                                    <a:lumMod val="50000"/>
                                    <a:alpha val="75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rgbClr val="FFFF00"/>
                              </a:solidFill>
                              <a:effectLst>
                                <a:glow rad="139700">
                                  <a:srgbClr val="D58C2E">
                                    <a:satMod val="175000"/>
                                    <a:alpha val="40000"/>
                                  </a:srgbClr>
                                </a:glow>
                                <a:outerShdw blurRad="38100" dist="88900" dir="1800000" algn="ctr">
                                  <a:prstClr val="black">
                                    <a:lumMod val="50000"/>
                                    <a:alpha val="75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ES" sz="2800" i="1">
                          <a:solidFill>
                            <a:srgbClr val="FFFF00"/>
                          </a:solidFill>
                          <a:effectLst>
                            <a:glow rad="139700">
                              <a:srgbClr val="D58C2E">
                                <a:satMod val="175000"/>
                                <a:alpha val="40000"/>
                              </a:srgbClr>
                            </a:glow>
                            <a:outerShdw blurRad="38100" dist="88900" dir="1800000" algn="ctr">
                              <a:prstClr val="black">
                                <a:lumMod val="50000"/>
                                <a:alpha val="75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MX" sz="2800" i="1">
                              <a:solidFill>
                                <a:srgbClr val="FFFF00"/>
                              </a:solidFill>
                              <a:effectLst>
                                <a:glow rad="139700">
                                  <a:srgbClr val="D58C2E">
                                    <a:satMod val="175000"/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MX" sz="2800" i="1">
                                  <a:solidFill>
                                    <a:srgbClr val="FFFF00"/>
                                  </a:solidFill>
                                  <a:effectLst>
                                    <a:glow rad="139700">
                                      <a:srgbClr val="D58C2E">
                                        <a:satMod val="175000"/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s-MX" sz="2800" i="1">
                                      <a:solidFill>
                                        <a:srgbClr val="FFFF00"/>
                                      </a:solidFill>
                                      <a:effectLst>
                                        <a:glow rad="139700">
                                          <a:srgbClr val="D58C2E">
                                            <a:satMod val="175000"/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ES" sz="2800" i="1">
                                      <a:solidFill>
                                        <a:srgbClr val="FFFF00"/>
                                      </a:solidFill>
                                      <a:effectLst>
                                        <a:glow rad="139700">
                                          <a:srgbClr val="D58C2E">
                                            <a:satMod val="175000"/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ES" sz="2800" i="1">
                                      <a:solidFill>
                                        <a:srgbClr val="FFFF00"/>
                                      </a:solidFill>
                                      <a:effectLst>
                                        <a:glow rad="139700">
                                          <a:srgbClr val="D58C2E">
                                            <a:satMod val="175000"/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MX" sz="2800" b="0" i="1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139700">
                                          <a:srgbClr val="D58C2E">
                                            <a:satMod val="175000"/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s-MX" sz="2800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39700">
                                              <a:srgbClr val="D58C2E">
                                                <a:satMod val="175000"/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MX" sz="2800" i="1">
                                              <a:solidFill>
                                                <a:srgbClr val="FFFF00"/>
                                              </a:solidFill>
                                              <a:effectLst>
                                                <a:glow rad="139700">
                                                  <a:srgbClr val="D58C2E">
                                                    <a:satMod val="175000"/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MX" sz="2800" i="1">
                                                  <a:solidFill>
                                                    <a:srgbClr val="FFFF00"/>
                                                  </a:solidFill>
                                                  <a:effectLst>
                                                    <a:glow rad="139700">
                                                      <a:srgbClr val="D58C2E">
                                                        <a:satMod val="175000"/>
                                                        <a:alpha val="40000"/>
                                                      </a:srgbClr>
                                                    </a:glo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2800" i="1">
                                                  <a:solidFill>
                                                    <a:srgbClr val="FFFF00"/>
                                                  </a:solidFill>
                                                  <a:effectLst>
                                                    <a:glow rad="139700">
                                                      <a:srgbClr val="D58C2E">
                                                        <a:satMod val="175000"/>
                                                        <a:alpha val="40000"/>
                                                      </a:srgbClr>
                                                    </a:glo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2800" i="1">
                                                  <a:solidFill>
                                                    <a:srgbClr val="FFFF00"/>
                                                  </a:solidFill>
                                                  <a:effectLst>
                                                    <a:glow rad="139700">
                                                      <a:srgbClr val="D58C2E">
                                                        <a:satMod val="175000"/>
                                                        <a:alpha val="40000"/>
                                                      </a:srgbClr>
                                                    </a:glo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s-ES" sz="2800" i="1">
                                              <a:solidFill>
                                                <a:srgbClr val="FFFF00"/>
                                              </a:solidFill>
                                              <a:effectLst>
                                                <a:glow rad="139700">
                                                  <a:srgbClr val="D58C2E">
                                                    <a:satMod val="175000"/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s-MX" sz="2800" i="1">
                                                  <a:solidFill>
                                                    <a:srgbClr val="FFFF00"/>
                                                  </a:solidFill>
                                                  <a:effectLst>
                                                    <a:glow rad="139700">
                                                      <a:srgbClr val="D58C2E">
                                                        <a:satMod val="175000"/>
                                                        <a:alpha val="40000"/>
                                                      </a:srgbClr>
                                                    </a:glo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s-ES" sz="2800" i="1">
                                                  <a:solidFill>
                                                    <a:srgbClr val="FFFF00"/>
                                                  </a:solidFill>
                                                  <a:effectLst>
                                                    <a:glow rad="139700">
                                                      <a:srgbClr val="D58C2E">
                                                        <a:satMod val="175000"/>
                                                        <a:alpha val="40000"/>
                                                      </a:srgbClr>
                                                    </a:glo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sz="2800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39700">
                                              <a:srgbClr val="D58C2E">
                                                <a:satMod val="175000"/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s-MX" sz="2800" b="0" i="1" smtClean="0">
                                  <a:solidFill>
                                    <a:srgbClr val="FFFF00"/>
                                  </a:solidFill>
                                  <a:effectLst>
                                    <a:glow rad="139700">
                                      <a:srgbClr val="D58C2E">
                                        <a:satMod val="175000"/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s-ES" sz="2800" i="1">
                                  <a:solidFill>
                                    <a:srgbClr val="FFFF00"/>
                                  </a:solidFill>
                                  <a:effectLst>
                                    <a:glow rad="139700">
                                      <a:srgbClr val="D58C2E">
                                        <a:satMod val="175000"/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s-MX" sz="1600" i="1" dirty="0">
                  <a:solidFill>
                    <a:srgbClr val="FFFF00"/>
                  </a:solidFill>
                  <a:effectLst>
                    <a:glow rad="139700">
                      <a:srgbClr val="D58C2E">
                        <a:satMod val="175000"/>
                        <a:alpha val="40000"/>
                      </a:srgbClr>
                    </a:glow>
                  </a:effectLst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8" name="Rectángulo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119" y="1839414"/>
                <a:ext cx="3931757" cy="1365374"/>
              </a:xfrm>
              <a:prstGeom prst="rect">
                <a:avLst/>
              </a:prstGeom>
              <a:blipFill rotWithShape="0">
                <a:blip r:embed="rId4"/>
                <a:stretch>
                  <a:fillRect t="-4018" b="-848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4">
                <a:extLst>
                  <a:ext uri="{FF2B5EF4-FFF2-40B4-BE49-F238E27FC236}">
                    <a16:creationId xmlns:a16="http://schemas.microsoft.com/office/drawing/2014/main" xmlns="" id="{67FFFC49-8896-429B-951E-81DD0AF85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20897" y="5107426"/>
                <a:ext cx="5308979" cy="1574107"/>
              </a:xfrm>
              <a:prstGeom prst="rect">
                <a:avLst/>
              </a:prstGeom>
              <a:effectLst>
                <a:glow rad="127000">
                  <a:schemeClr val="tx1">
                    <a:lumMod val="75000"/>
                  </a:schemeClr>
                </a:glow>
              </a:effectLst>
            </p:spPr>
            <p:txBody>
              <a:bodyPr>
                <a:noAutofit/>
              </a:bodyPr>
              <a:lstStyle/>
              <a:p>
                <a:pPr marL="61722" algn="ctr" defTabSz="685800">
                  <a:spcBef>
                    <a:spcPts val="450"/>
                  </a:spcBef>
                  <a:buClr>
                    <a:schemeClr val="accent1"/>
                  </a:buClr>
                  <a:buSzPct val="80000"/>
                  <a:defRPr/>
                </a:pPr>
                <a:r>
                  <a:rPr lang="es-MX" sz="2800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Una medición tendrá una probabilidad de 68% de caer en un rango </a:t>
                </a:r>
                <a14:m>
                  <m:oMath xmlns:m="http://schemas.openxmlformats.org/officeDocument/2006/math">
                    <m:r>
                      <a:rPr lang="es-MX" sz="2800" b="0" i="1" smtClean="0">
                        <a:blipFill>
                          <a:blip r:embed="rId2"/>
                          <a:tile tx="0" ty="0" sx="100000" sy="100000" flip="none" algn="tl"/>
                        </a:blipFill>
                        <a:effectLst>
                          <a:glow rad="63500">
                            <a:schemeClr val="tx1">
                              <a:lumMod val="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s-MX" sz="2800" i="1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635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800" b="0" i="1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635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MX" sz="2800" b="0" i="1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635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s-MX" sz="2800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 alrededor del promedio.</a:t>
                </a:r>
              </a:p>
            </p:txBody>
          </p:sp>
        </mc:Choice>
        <mc:Fallback xmlns="">
          <p:sp>
            <p:nvSpPr>
              <p:cNvPr id="99" name="Rectangle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7FFFC49-8896-429B-951E-81DD0AF85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897" y="5107426"/>
                <a:ext cx="5308979" cy="157410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>
                <a:glow rad="127000">
                  <a:schemeClr val="tx1">
                    <a:lumMod val="75000"/>
                  </a:schemeClr>
                </a:glo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0" name="Imagen 9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430" y="3468374"/>
            <a:ext cx="1803600" cy="941703"/>
          </a:xfrm>
          <a:prstGeom prst="rect">
            <a:avLst/>
          </a:prstGeom>
          <a:gradFill>
            <a:gsLst>
              <a:gs pos="35000">
                <a:srgbClr val="29AF8C">
                  <a:lumMod val="5000"/>
                  <a:lumOff val="95000"/>
                </a:srgbClr>
              </a:gs>
              <a:gs pos="39000">
                <a:srgbClr val="29AF8C">
                  <a:lumMod val="60000"/>
                  <a:lumOff val="40000"/>
                </a:srgbClr>
              </a:gs>
              <a:gs pos="63000">
                <a:srgbClr val="29AF8C">
                  <a:lumMod val="60000"/>
                  <a:lumOff val="40000"/>
                </a:srgbClr>
              </a:gs>
              <a:gs pos="66000">
                <a:sysClr val="window" lastClr="FFFFFF"/>
              </a:gs>
            </a:gsLst>
            <a:lin ang="0" scaled="0"/>
          </a:gradFill>
        </p:spPr>
      </p:pic>
      <p:sp>
        <p:nvSpPr>
          <p:cNvPr id="101" name="Cerrar llave 100"/>
          <p:cNvSpPr/>
          <p:nvPr/>
        </p:nvSpPr>
        <p:spPr>
          <a:xfrm rot="5400000">
            <a:off x="9081658" y="4285232"/>
            <a:ext cx="180000" cy="468000"/>
          </a:xfrm>
          <a:prstGeom prst="rightBrace">
            <a:avLst/>
          </a:prstGeom>
          <a:noFill/>
          <a:ln w="25400" cap="flat" cmpd="sng" algn="ctr">
            <a:solidFill>
              <a:srgbClr val="FFFF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ángulo 101">
                <a:extLst>
                  <a:ext uri="{FF2B5EF4-FFF2-40B4-BE49-F238E27FC236}">
                    <a16:creationId xmlns:a16="http://schemas.microsoft.com/office/drawing/2014/main" xmlns="" id="{E9C3D9D1-7C20-4463-AE20-B7A5A2F73FD2}"/>
                  </a:ext>
                </a:extLst>
              </p:cNvPr>
              <p:cNvSpPr/>
              <p:nvPr/>
            </p:nvSpPr>
            <p:spPr>
              <a:xfrm>
                <a:off x="8867699" y="4673663"/>
                <a:ext cx="8078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 dirty="0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68%</m:t>
                      </m:r>
                    </m:oMath>
                  </m:oMathPara>
                </a14:m>
                <a:endParaRPr lang="es-MX" dirty="0">
                  <a:solidFill>
                    <a:prstClr val="white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ángulo 10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9C3D9D1-7C20-4463-AE20-B7A5A2F73F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699" y="4673663"/>
                <a:ext cx="80788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Imagen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5526" y="1370830"/>
            <a:ext cx="494785" cy="494785"/>
          </a:xfrm>
          <a:prstGeom prst="rect">
            <a:avLst/>
          </a:prstGeom>
          <a:effectLst>
            <a:outerShdw blurRad="50800" dist="139700" dir="2700000" algn="tl" rotWithShape="0">
              <a:schemeClr val="tx1">
                <a:lumMod val="75000"/>
                <a:alpha val="50000"/>
              </a:schemeClr>
            </a:outerShdw>
          </a:effectLst>
        </p:spPr>
      </p:pic>
      <p:sp>
        <p:nvSpPr>
          <p:cNvPr id="42" name="Rectangle 4">
            <a:extLst>
              <a:ext uri="{FF2B5EF4-FFF2-40B4-BE49-F238E27FC236}">
                <a16:creationId xmlns:a16="http://schemas.microsoft.com/office/drawing/2014/main" xmlns="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351041" y="3327114"/>
            <a:ext cx="11658989" cy="1657986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De la muestra se extrapolan las características de la población.</a:t>
            </a:r>
          </a:p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Promedio de la población.</a:t>
            </a:r>
          </a:p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¿Cuál es la incertidumbre de esta estimación?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ángulo 44"/>
              <p:cNvSpPr/>
              <p:nvPr/>
            </p:nvSpPr>
            <p:spPr>
              <a:xfrm>
                <a:off x="7618996" y="5057981"/>
                <a:ext cx="2056589" cy="1109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200" i="1" smtClean="0">
                              <a:solidFill>
                                <a:srgbClr val="FFFF00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200" i="1">
                              <a:solidFill>
                                <a:srgbClr val="FFFF00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MX" sz="3200" i="1">
                              <a:solidFill>
                                <a:srgbClr val="FFFF00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𝑒𝑠𝑡</m:t>
                          </m:r>
                        </m:sub>
                      </m:sSub>
                      <m:r>
                        <a:rPr lang="es-MX" sz="3200" i="1">
                          <a:solidFill>
                            <a:srgbClr val="FFFF00"/>
                          </a:solidFill>
                          <a:effectLst>
                            <a:glow rad="2286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200" i="1">
                              <a:solidFill>
                                <a:srgbClr val="FFFF00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3200" i="1">
                                  <a:solidFill>
                                    <a:srgbClr val="FFFF00"/>
                                  </a:solidFill>
                                  <a:effectLst>
                                    <a:glow rad="2286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200" i="1">
                                  <a:solidFill>
                                    <a:srgbClr val="FFFF00"/>
                                  </a:solidFill>
                                  <a:effectLst>
                                    <a:glow rad="2286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MX" sz="3200" i="1">
                                  <a:solidFill>
                                    <a:srgbClr val="FFFF00"/>
                                  </a:solidFill>
                                  <a:effectLst>
                                    <a:glow rad="2286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MX" sz="3200" i="1">
                                  <a:solidFill>
                                    <a:srgbClr val="FFFF00"/>
                                  </a:solidFill>
                                  <a:effectLst>
                                    <a:glow rad="2286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MX" sz="3200" i="1">
                                  <a:solidFill>
                                    <a:srgbClr val="FFFF00"/>
                                  </a:solidFill>
                                  <a:effectLst>
                                    <a:glow rad="2286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s-MX" sz="3200" i="1" dirty="0">
                  <a:solidFill>
                    <a:srgbClr val="FFFF0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5" name="Rectángulo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996" y="5057981"/>
                <a:ext cx="2056589" cy="1109663"/>
              </a:xfrm>
              <a:prstGeom prst="rect">
                <a:avLst/>
              </a:prstGeom>
              <a:blipFill rotWithShape="0">
                <a:blip r:embed="rId9"/>
                <a:stretch>
                  <a:fillRect l="-4451" t="-13736" r="-5341" b="-1813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ángulo 52">
            <a:extLst>
              <a:ext uri="{FF2B5EF4-FFF2-40B4-BE49-F238E27FC236}">
                <a16:creationId xmlns:a16="http://schemas.microsoft.com/office/drawing/2014/main" xmlns="" id="{10EF1FD8-1A21-4516-A44E-39BA221E3F3A}"/>
              </a:ext>
            </a:extLst>
          </p:cNvPr>
          <p:cNvSpPr/>
          <p:nvPr/>
        </p:nvSpPr>
        <p:spPr>
          <a:xfrm>
            <a:off x="576844" y="5132816"/>
            <a:ext cx="6335374" cy="954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hangingPunct="0"/>
            <a:r>
              <a:rPr lang="es-MX" sz="2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glow rad="127000">
                    <a:schemeClr val="tx2">
                      <a:lumMod val="20000"/>
                      <a:lumOff val="8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Incertidumbre estándar del promedio</a:t>
            </a:r>
          </a:p>
          <a:p>
            <a:pPr algn="ctr" hangingPunct="0"/>
            <a:r>
              <a:rPr lang="es-MX" sz="2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glow rad="127000">
                    <a:schemeClr val="tx2">
                      <a:lumMod val="20000"/>
                      <a:lumOff val="8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(incertidumbre estadística)</a:t>
            </a:r>
          </a:p>
        </p:txBody>
      </p:sp>
    </p:spTree>
    <p:extLst>
      <p:ext uri="{BB962C8B-B14F-4D97-AF65-F5344CB8AC3E}">
        <p14:creationId xmlns:p14="http://schemas.microsoft.com/office/powerpoint/2010/main" val="104618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92" grpId="0"/>
      <p:bldP spid="97" grpId="0"/>
      <p:bldP spid="98" grpId="0"/>
      <p:bldP spid="99" grpId="0"/>
      <p:bldP spid="99" grpId="1"/>
      <p:bldP spid="101" grpId="0" animBg="1"/>
      <p:bldP spid="101" grpId="1" animBg="1"/>
      <p:bldP spid="102" grpId="0"/>
      <p:bldP spid="102" grpId="1"/>
      <p:bldP spid="42" grpId="0"/>
      <p:bldP spid="45" grpId="0"/>
      <p:bldP spid="5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Mediciones repetidas</a:t>
            </a:r>
            <a:endParaRPr lang="es-MX" sz="4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08" y="1740616"/>
            <a:ext cx="2134588" cy="3074157"/>
          </a:xfrm>
          <a:prstGeom prst="rect">
            <a:avLst/>
          </a:prstGeom>
        </p:spPr>
      </p:pic>
      <p:sp>
        <p:nvSpPr>
          <p:cNvPr id="32" name="Rectangle 4">
            <a:extLst>
              <a:ext uri="{FF2B5EF4-FFF2-40B4-BE49-F238E27FC236}">
                <a16:creationId xmlns:a16="http://schemas.microsoft.com/office/drawing/2014/main" xmlns="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351041" y="1716232"/>
            <a:ext cx="5394666" cy="1616113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8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Para el péndulo:</a:t>
            </a:r>
          </a:p>
          <a:p>
            <a:pPr marL="976122" lvl="1" indent="-457200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s-MX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Longitud:</a:t>
            </a:r>
          </a:p>
          <a:p>
            <a:pPr marL="976122" lvl="1" indent="-457200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/>
            </a:pPr>
            <a:endParaRPr lang="es-MX" b="1" dirty="0">
              <a:blipFill>
                <a:blip r:embed="rId3"/>
                <a:tile tx="0" ty="0" sx="100000" sy="100000" flip="none" algn="tl"/>
              </a:blipFill>
              <a:effectLst>
                <a:glow rad="63500">
                  <a:schemeClr val="tx1">
                    <a:lumMod val="75000"/>
                    <a:alpha val="40000"/>
                  </a:schemeClr>
                </a:glow>
              </a:effectLst>
              <a:latin typeface="Bradley Hand ITC" panose="03070402050302030203" pitchFamily="66" charset="0"/>
            </a:endParaRPr>
          </a:p>
          <a:p>
            <a:pPr marL="976122" lvl="1" indent="-457200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s-MX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30 mediciones de periodo.</a:t>
            </a:r>
          </a:p>
          <a:p>
            <a:pPr marL="976122" lvl="1" indent="-457200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/>
            </a:pPr>
            <a:endParaRPr lang="es-MX" b="1" dirty="0">
              <a:blipFill>
                <a:blip r:embed="rId3"/>
                <a:tile tx="0" ty="0" sx="100000" sy="100000" flip="none" algn="tl"/>
              </a:blipFill>
              <a:effectLst>
                <a:glow rad="63500">
                  <a:schemeClr val="tx1">
                    <a:lumMod val="75000"/>
                    <a:alpha val="40000"/>
                  </a:schemeClr>
                </a:glow>
              </a:effectLst>
              <a:latin typeface="Bradley Hand ITC" panose="03070402050302030203" pitchFamily="66" charset="0"/>
            </a:endParaRPr>
          </a:p>
          <a:p>
            <a:pPr marL="976122" lvl="1" indent="-457200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/>
            </a:pPr>
            <a:endParaRPr lang="es-MX" b="1" dirty="0">
              <a:blipFill>
                <a:blip r:embed="rId3"/>
                <a:tile tx="0" ty="0" sx="100000" sy="100000" flip="none" algn="tl"/>
              </a:blipFill>
              <a:effectLst>
                <a:glow rad="63500">
                  <a:schemeClr val="tx1">
                    <a:lumMod val="75000"/>
                    <a:alpha val="40000"/>
                  </a:schemeClr>
                </a:glow>
              </a:effectLst>
              <a:latin typeface="Bradley Hand ITC" panose="03070402050302030203" pitchFamily="66" charset="0"/>
            </a:endParaRPr>
          </a:p>
        </p:txBody>
      </p:sp>
      <p:graphicFrame>
        <p:nvGraphicFramePr>
          <p:cNvPr id="33" name="Gráfico 3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2635203"/>
              </p:ext>
            </p:extLst>
          </p:nvPr>
        </p:nvGraphicFramePr>
        <p:xfrm>
          <a:off x="5745707" y="4330971"/>
          <a:ext cx="2943225" cy="234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5" name="Rectángulo 44">
            <a:extLst>
              <a:ext uri="{FF2B5EF4-FFF2-40B4-BE49-F238E27FC236}">
                <a16:creationId xmlns:a16="http://schemas.microsoft.com/office/drawing/2014/main" xmlns="" id="{10EF1FD8-1A21-4516-A44E-39BA221E3F3A}"/>
              </a:ext>
            </a:extLst>
          </p:cNvPr>
          <p:cNvSpPr/>
          <p:nvPr/>
        </p:nvSpPr>
        <p:spPr>
          <a:xfrm>
            <a:off x="1888868" y="3788350"/>
            <a:ext cx="1286221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indent="114300" algn="ctr" hangingPunct="0"/>
            <a:r>
              <a:rPr lang="es-ES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glow rad="127000">
                    <a:schemeClr val="tx2">
                      <a:lumMod val="20000"/>
                      <a:lumOff val="8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Promedio</a:t>
            </a:r>
            <a:endParaRPr lang="es-MX" b="1" dirty="0">
              <a:solidFill>
                <a:schemeClr val="tx2">
                  <a:lumMod val="40000"/>
                  <a:lumOff val="60000"/>
                </a:schemeClr>
              </a:solidFill>
              <a:effectLst>
                <a:glow rad="127000">
                  <a:schemeClr val="tx2">
                    <a:lumMod val="20000"/>
                    <a:lumOff val="80000"/>
                    <a:alpha val="40000"/>
                  </a:schemeClr>
                </a:glow>
              </a:effectLst>
              <a:latin typeface="Bradley Hand ITC" panose="03070402050302030203" pitchFamily="66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589" y="2257522"/>
            <a:ext cx="3062118" cy="53353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7417" y="3293582"/>
            <a:ext cx="3837177" cy="533531"/>
          </a:xfrm>
          <a:prstGeom prst="rect">
            <a:avLst/>
          </a:prstGeom>
        </p:spPr>
      </p:pic>
      <p:sp>
        <p:nvSpPr>
          <p:cNvPr id="2" name="Elipse 1"/>
          <p:cNvSpPr/>
          <p:nvPr/>
        </p:nvSpPr>
        <p:spPr>
          <a:xfrm>
            <a:off x="4292684" y="3547272"/>
            <a:ext cx="612000" cy="288000"/>
          </a:xfrm>
          <a:prstGeom prst="ellipse">
            <a:avLst/>
          </a:prstGeom>
          <a:noFill/>
          <a:ln w="2540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Elipse 9"/>
          <p:cNvSpPr/>
          <p:nvPr/>
        </p:nvSpPr>
        <p:spPr>
          <a:xfrm>
            <a:off x="5156340" y="3559933"/>
            <a:ext cx="576000" cy="252000"/>
          </a:xfrm>
          <a:prstGeom prst="ellipse">
            <a:avLst/>
          </a:prstGeom>
          <a:noFill/>
          <a:ln w="2540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6" name="Conector recto de flecha 5"/>
          <p:cNvCxnSpPr/>
          <p:nvPr/>
        </p:nvCxnSpPr>
        <p:spPr>
          <a:xfrm flipV="1">
            <a:off x="4292684" y="3835272"/>
            <a:ext cx="306000" cy="783223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10EF1FD8-1A21-4516-A44E-39BA221E3F3A}"/>
              </a:ext>
            </a:extLst>
          </p:cNvPr>
          <p:cNvSpPr/>
          <p:nvPr/>
        </p:nvSpPr>
        <p:spPr>
          <a:xfrm>
            <a:off x="3343573" y="4626654"/>
            <a:ext cx="1898221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indent="114300" algn="ctr" hangingPunct="0"/>
            <a:r>
              <a:rPr lang="es-ES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glow rad="127000">
                    <a:schemeClr val="tx2">
                      <a:lumMod val="20000"/>
                      <a:lumOff val="8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Dispersión de los datos tomados</a:t>
            </a:r>
            <a:endParaRPr lang="es-MX" b="1" dirty="0">
              <a:solidFill>
                <a:schemeClr val="tx2">
                  <a:lumMod val="40000"/>
                  <a:lumOff val="60000"/>
                </a:schemeClr>
              </a:solidFill>
              <a:effectLst>
                <a:glow rad="127000">
                  <a:schemeClr val="tx2">
                    <a:lumMod val="20000"/>
                    <a:lumOff val="80000"/>
                    <a:alpha val="40000"/>
                  </a:schemeClr>
                </a:glow>
              </a:effectLst>
              <a:latin typeface="Bradley Hand ITC" panose="03070402050302030203" pitchFamily="66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Conector recto de flecha 13"/>
          <p:cNvCxnSpPr>
            <a:endCxn id="10" idx="6"/>
          </p:cNvCxnSpPr>
          <p:nvPr/>
        </p:nvCxnSpPr>
        <p:spPr>
          <a:xfrm flipH="1">
            <a:off x="5732340" y="3453253"/>
            <a:ext cx="850132" cy="23268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10EF1FD8-1A21-4516-A44E-39BA221E3F3A}"/>
              </a:ext>
            </a:extLst>
          </p:cNvPr>
          <p:cNvSpPr/>
          <p:nvPr/>
        </p:nvSpPr>
        <p:spPr>
          <a:xfrm>
            <a:off x="6461017" y="3158045"/>
            <a:ext cx="1898221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hangingPunct="0"/>
            <a:r>
              <a:rPr lang="es-ES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glow rad="127000">
                    <a:schemeClr val="tx2">
                      <a:lumMod val="20000"/>
                      <a:lumOff val="8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Posible error del nuestro promedio con el valor “real”</a:t>
            </a:r>
            <a:endParaRPr lang="es-MX" b="1" dirty="0">
              <a:solidFill>
                <a:schemeClr val="tx2">
                  <a:lumMod val="40000"/>
                  <a:lumOff val="60000"/>
                </a:schemeClr>
              </a:solidFill>
              <a:effectLst>
                <a:glow rad="127000">
                  <a:schemeClr val="tx2">
                    <a:lumMod val="20000"/>
                    <a:lumOff val="80000"/>
                    <a:alpha val="40000"/>
                  </a:schemeClr>
                </a:glow>
              </a:effectLst>
              <a:latin typeface="Bradley Hand ITC" panose="03070402050302030203" pitchFamily="66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54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Clasificación de incertidumbres</a:t>
            </a:r>
            <a:endParaRPr lang="es-MX" sz="4400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360000" y="1734272"/>
            <a:ext cx="10752650" cy="533038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ES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Clasificación por método de estimación.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xmlns="" id="{10EF1FD8-1A21-4516-A44E-39BA221E3F3A}"/>
              </a:ext>
            </a:extLst>
          </p:cNvPr>
          <p:cNvSpPr/>
          <p:nvPr/>
        </p:nvSpPr>
        <p:spPr>
          <a:xfrm>
            <a:off x="5779369" y="2339169"/>
            <a:ext cx="2883585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hangingPunct="0"/>
            <a:r>
              <a:rPr lang="es-MX" sz="2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glow rad="127000">
                    <a:schemeClr val="tx2">
                      <a:lumMod val="20000"/>
                      <a:lumOff val="8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Tipo B</a:t>
            </a: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xmlns="" id="{10EF1FD8-1A21-4516-A44E-39BA221E3F3A}"/>
              </a:ext>
            </a:extLst>
          </p:cNvPr>
          <p:cNvSpPr/>
          <p:nvPr/>
        </p:nvSpPr>
        <p:spPr>
          <a:xfrm>
            <a:off x="905383" y="2363784"/>
            <a:ext cx="2883585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hangingPunct="0"/>
            <a:r>
              <a:rPr lang="es-MX" sz="2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glow rad="127000">
                    <a:schemeClr val="tx2">
                      <a:lumMod val="20000"/>
                      <a:lumOff val="8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Tipo A</a:t>
            </a: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xmlns="" id="{10EF1FD8-1A21-4516-A44E-39BA221E3F3A}"/>
              </a:ext>
            </a:extLst>
          </p:cNvPr>
          <p:cNvSpPr/>
          <p:nvPr/>
        </p:nvSpPr>
        <p:spPr>
          <a:xfrm>
            <a:off x="720000" y="2977694"/>
            <a:ext cx="3254349" cy="954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hangingPunct="0"/>
            <a:r>
              <a:rPr lang="es-MX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88900">
                    <a:schemeClr val="tx1">
                      <a:lumMod val="85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Derivada de análisis estadístico</a:t>
            </a: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xmlns="" id="{10EF1FD8-1A21-4516-A44E-39BA221E3F3A}"/>
              </a:ext>
            </a:extLst>
          </p:cNvPr>
          <p:cNvSpPr/>
          <p:nvPr/>
        </p:nvSpPr>
        <p:spPr>
          <a:xfrm>
            <a:off x="4510906" y="2953078"/>
            <a:ext cx="5420513" cy="954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hangingPunct="0"/>
            <a:r>
              <a:rPr lang="es-MX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101600">
                    <a:schemeClr val="tx1">
                      <a:lumMod val="85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asigna un valor o distribución basado en información disponible</a:t>
            </a:r>
          </a:p>
        </p:txBody>
      </p:sp>
      <p:sp>
        <p:nvSpPr>
          <p:cNvPr id="68" name="Rectangle 4">
            <a:extLst>
              <a:ext uri="{FF2B5EF4-FFF2-40B4-BE49-F238E27FC236}">
                <a16:creationId xmlns:a16="http://schemas.microsoft.com/office/drawing/2014/main" xmlns="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360000" y="4097577"/>
            <a:ext cx="10752650" cy="533038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ES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Sub-clasificación (confusa!!!).</a:t>
            </a: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xmlns="" id="{10EF1FD8-1A21-4516-A44E-39BA221E3F3A}"/>
              </a:ext>
            </a:extLst>
          </p:cNvPr>
          <p:cNvSpPr/>
          <p:nvPr/>
        </p:nvSpPr>
        <p:spPr>
          <a:xfrm>
            <a:off x="5930244" y="4688455"/>
            <a:ext cx="2883585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hangingPunct="0"/>
            <a:r>
              <a:rPr lang="es-MX" sz="2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glow rad="127000">
                    <a:schemeClr val="tx2">
                      <a:lumMod val="20000"/>
                      <a:lumOff val="8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Sistemáticas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xmlns="" id="{10EF1FD8-1A21-4516-A44E-39BA221E3F3A}"/>
              </a:ext>
            </a:extLst>
          </p:cNvPr>
          <p:cNvSpPr/>
          <p:nvPr/>
        </p:nvSpPr>
        <p:spPr>
          <a:xfrm>
            <a:off x="1294905" y="4688455"/>
            <a:ext cx="2883585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hangingPunct="0"/>
            <a:r>
              <a:rPr lang="es-MX" sz="2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glow rad="127000">
                    <a:schemeClr val="tx2">
                      <a:lumMod val="20000"/>
                      <a:lumOff val="8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Aleatorias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xmlns="" id="{10EF1FD8-1A21-4516-A44E-39BA221E3F3A}"/>
              </a:ext>
            </a:extLst>
          </p:cNvPr>
          <p:cNvSpPr/>
          <p:nvPr/>
        </p:nvSpPr>
        <p:spPr>
          <a:xfrm>
            <a:off x="1109522" y="5302365"/>
            <a:ext cx="3254349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hangingPunct="0"/>
            <a:r>
              <a:rPr lang="es-MX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101600">
                    <a:schemeClr val="tx1">
                      <a:lumMod val="85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Son las tipo A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xmlns="" id="{10EF1FD8-1A21-4516-A44E-39BA221E3F3A}"/>
              </a:ext>
            </a:extLst>
          </p:cNvPr>
          <p:cNvSpPr/>
          <p:nvPr/>
        </p:nvSpPr>
        <p:spPr>
          <a:xfrm>
            <a:off x="4661781" y="5302364"/>
            <a:ext cx="5420513" cy="1384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hangingPunct="0"/>
            <a:r>
              <a:rPr lang="es-MX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101600">
                    <a:schemeClr val="tx1">
                      <a:lumMod val="85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Siempre en la misma dirección, si se detectan se pueden corregir hasta ser tipo A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10603" flipH="1">
            <a:off x="9039244" y="1792730"/>
            <a:ext cx="2086100" cy="2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1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71" grpId="0"/>
      <p:bldP spid="7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Clasificación de incertidumbres</a:t>
            </a:r>
            <a:endParaRPr lang="es-MX" sz="4400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360000" y="1734271"/>
            <a:ext cx="8076412" cy="2125141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ES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889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Sistemáticas.</a:t>
            </a:r>
            <a:r>
              <a:rPr lang="es-ES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 </a:t>
            </a:r>
            <a:r>
              <a:rPr lang="es-MX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88900">
                    <a:schemeClr val="tx1">
                      <a:lumMod val="85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Siempre en la misma dirección.</a:t>
            </a:r>
          </a:p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88900">
                    <a:schemeClr val="tx1">
                      <a:lumMod val="85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 se detectan se pueden modelar y corregir.</a:t>
            </a:r>
          </a:p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88900">
                    <a:schemeClr val="tx1">
                      <a:lumMod val="85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Corrección hasta el problema de colocación del origen (Tipo A).</a:t>
            </a:r>
          </a:p>
        </p:txBody>
      </p:sp>
      <p:grpSp>
        <p:nvGrpSpPr>
          <p:cNvPr id="9" name="Lienzo 180"/>
          <p:cNvGrpSpPr/>
          <p:nvPr/>
        </p:nvGrpSpPr>
        <p:grpSpPr>
          <a:xfrm>
            <a:off x="8781075" y="1770056"/>
            <a:ext cx="2900875" cy="1872803"/>
            <a:chOff x="121406" y="24663"/>
            <a:chExt cx="1863635" cy="1146971"/>
          </a:xfrm>
        </p:grpSpPr>
        <p:sp>
          <p:nvSpPr>
            <p:cNvPr id="12" name="Cuadro de texto 32"/>
            <p:cNvSpPr txBox="1"/>
            <p:nvPr/>
          </p:nvSpPr>
          <p:spPr>
            <a:xfrm>
              <a:off x="545123" y="24663"/>
              <a:ext cx="1022350" cy="163266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s-MX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Estándar de calibración</a:t>
              </a:r>
              <a:endParaRPr lang="es-MX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s-MX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 </a:t>
              </a:r>
              <a:endParaRPr lang="es-MX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3" name="Cuadro de texto 32"/>
            <p:cNvSpPr txBox="1"/>
            <p:nvPr/>
          </p:nvSpPr>
          <p:spPr>
            <a:xfrm>
              <a:off x="1624996" y="618061"/>
              <a:ext cx="360045" cy="27705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s-MX" sz="12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Nuestra regla</a:t>
              </a:r>
              <a:endParaRPr lang="es-MX" sz="240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just">
                <a:lnSpc>
                  <a:spcPct val="120000"/>
                </a:lnSpc>
                <a:spcAft>
                  <a:spcPts val="0"/>
                </a:spcAft>
              </a:pPr>
              <a:r>
                <a:rPr lang="es-MX" sz="12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 </a:t>
              </a:r>
              <a:endParaRPr lang="es-MX" sz="240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grpSp>
          <p:nvGrpSpPr>
            <p:cNvPr id="14" name="Grupo 13"/>
            <p:cNvGrpSpPr/>
            <p:nvPr/>
          </p:nvGrpSpPr>
          <p:grpSpPr>
            <a:xfrm>
              <a:off x="164496" y="179509"/>
              <a:ext cx="1606550" cy="347348"/>
              <a:chOff x="190983" y="82271"/>
              <a:chExt cx="1606550" cy="347348"/>
            </a:xfrm>
          </p:grpSpPr>
          <p:cxnSp>
            <p:nvCxnSpPr>
              <p:cNvPr id="47" name="Conector recto 46"/>
              <p:cNvCxnSpPr/>
              <p:nvPr/>
            </p:nvCxnSpPr>
            <p:spPr>
              <a:xfrm>
                <a:off x="190983" y="425171"/>
                <a:ext cx="16065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Conector recto 47"/>
              <p:cNvCxnSpPr/>
              <p:nvPr/>
            </p:nvCxnSpPr>
            <p:spPr>
              <a:xfrm flipV="1">
                <a:off x="190983" y="82271"/>
                <a:ext cx="0" cy="3429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Conector recto 48"/>
              <p:cNvCxnSpPr/>
              <p:nvPr/>
            </p:nvCxnSpPr>
            <p:spPr>
              <a:xfrm flipV="1">
                <a:off x="337033" y="177619"/>
                <a:ext cx="0" cy="252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Conector recto 49"/>
              <p:cNvCxnSpPr/>
              <p:nvPr/>
            </p:nvCxnSpPr>
            <p:spPr>
              <a:xfrm flipV="1">
                <a:off x="478003" y="173711"/>
                <a:ext cx="0" cy="251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Conector recto 50"/>
              <p:cNvCxnSpPr/>
              <p:nvPr/>
            </p:nvCxnSpPr>
            <p:spPr>
              <a:xfrm flipV="1">
                <a:off x="775183" y="173711"/>
                <a:ext cx="0" cy="2514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Conector recto 51"/>
              <p:cNvCxnSpPr/>
              <p:nvPr/>
            </p:nvCxnSpPr>
            <p:spPr>
              <a:xfrm flipV="1">
                <a:off x="629133" y="178159"/>
                <a:ext cx="0" cy="251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Conector recto 52"/>
              <p:cNvCxnSpPr/>
              <p:nvPr/>
            </p:nvCxnSpPr>
            <p:spPr>
              <a:xfrm flipV="1">
                <a:off x="1354303" y="178159"/>
                <a:ext cx="0" cy="2514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Conector recto 53"/>
              <p:cNvCxnSpPr/>
              <p:nvPr/>
            </p:nvCxnSpPr>
            <p:spPr>
              <a:xfrm flipV="1">
                <a:off x="1208253" y="178159"/>
                <a:ext cx="0" cy="2514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Conector recto 54"/>
              <p:cNvCxnSpPr/>
              <p:nvPr/>
            </p:nvCxnSpPr>
            <p:spPr>
              <a:xfrm flipV="1">
                <a:off x="1067283" y="178159"/>
                <a:ext cx="0" cy="2514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Conector recto 55"/>
              <p:cNvCxnSpPr/>
              <p:nvPr/>
            </p:nvCxnSpPr>
            <p:spPr>
              <a:xfrm flipV="1">
                <a:off x="916153" y="178159"/>
                <a:ext cx="0" cy="2514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56"/>
              <p:cNvCxnSpPr/>
              <p:nvPr/>
            </p:nvCxnSpPr>
            <p:spPr>
              <a:xfrm flipV="1">
                <a:off x="1500353" y="173711"/>
                <a:ext cx="0" cy="251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57"/>
              <p:cNvCxnSpPr/>
              <p:nvPr/>
            </p:nvCxnSpPr>
            <p:spPr>
              <a:xfrm flipV="1">
                <a:off x="1651483" y="86719"/>
                <a:ext cx="0" cy="3429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58"/>
              <p:cNvCxnSpPr/>
              <p:nvPr/>
            </p:nvCxnSpPr>
            <p:spPr>
              <a:xfrm flipV="1">
                <a:off x="1797533" y="178159"/>
                <a:ext cx="0" cy="251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uadro de texto 28"/>
                <p:cNvSpPr txBox="1"/>
                <p:nvPr/>
              </p:nvSpPr>
              <p:spPr>
                <a:xfrm>
                  <a:off x="121406" y="35999"/>
                  <a:ext cx="300355" cy="14351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</m:t>
                        </m:r>
                        <m:r>
                          <a:rPr lang="es-MX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𝑚𝑚</m:t>
                        </m:r>
                      </m:oMath>
                    </m:oMathPara>
                  </a14:m>
                  <a:endParaRPr lang="es-MX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Cuadro de texto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406" y="35999"/>
                  <a:ext cx="300355" cy="1435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494" r="-3896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uadro de texto 153"/>
                <p:cNvSpPr txBox="1"/>
                <p:nvPr/>
              </p:nvSpPr>
              <p:spPr>
                <a:xfrm>
                  <a:off x="1594691" y="47110"/>
                  <a:ext cx="332740" cy="14922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10</m:t>
                        </m:r>
                        <m:r>
                          <a:rPr lang="es-MX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𝑚𝑚</m:t>
                        </m:r>
                      </m:oMath>
                    </m:oMathPara>
                  </a14:m>
                  <a:endParaRPr lang="es-MX" sz="24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Cuadro de texto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4691" y="47110"/>
                  <a:ext cx="332740" cy="14922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upo 16"/>
            <p:cNvGrpSpPr/>
            <p:nvPr/>
          </p:nvGrpSpPr>
          <p:grpSpPr>
            <a:xfrm flipV="1">
              <a:off x="164496" y="561574"/>
              <a:ext cx="1440000" cy="347348"/>
              <a:chOff x="0" y="0"/>
              <a:chExt cx="1606550" cy="347348"/>
            </a:xfrm>
          </p:grpSpPr>
          <p:cxnSp>
            <p:nvCxnSpPr>
              <p:cNvPr id="34" name="Conector recto 33"/>
              <p:cNvCxnSpPr/>
              <p:nvPr/>
            </p:nvCxnSpPr>
            <p:spPr>
              <a:xfrm>
                <a:off x="0" y="342900"/>
                <a:ext cx="1606550" cy="0"/>
              </a:xfrm>
              <a:prstGeom prst="line">
                <a:avLst/>
              </a:prstGeom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34"/>
              <p:cNvCxnSpPr/>
              <p:nvPr/>
            </p:nvCxnSpPr>
            <p:spPr>
              <a:xfrm flipV="1">
                <a:off x="0" y="0"/>
                <a:ext cx="0" cy="342900"/>
              </a:xfrm>
              <a:prstGeom prst="line">
                <a:avLst/>
              </a:prstGeom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Conector recto 35"/>
              <p:cNvCxnSpPr/>
              <p:nvPr/>
            </p:nvCxnSpPr>
            <p:spPr>
              <a:xfrm flipV="1">
                <a:off x="146050" y="95348"/>
                <a:ext cx="0" cy="252000"/>
              </a:xfrm>
              <a:prstGeom prst="line">
                <a:avLst/>
              </a:prstGeom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36"/>
              <p:cNvCxnSpPr/>
              <p:nvPr/>
            </p:nvCxnSpPr>
            <p:spPr>
              <a:xfrm flipV="1">
                <a:off x="287020" y="91440"/>
                <a:ext cx="0" cy="251460"/>
              </a:xfrm>
              <a:prstGeom prst="line">
                <a:avLst/>
              </a:prstGeom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37"/>
              <p:cNvCxnSpPr/>
              <p:nvPr/>
            </p:nvCxnSpPr>
            <p:spPr>
              <a:xfrm flipV="1">
                <a:off x="584200" y="91440"/>
                <a:ext cx="0" cy="25146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38"/>
              <p:cNvCxnSpPr/>
              <p:nvPr/>
            </p:nvCxnSpPr>
            <p:spPr>
              <a:xfrm flipV="1">
                <a:off x="438150" y="95888"/>
                <a:ext cx="0" cy="251460"/>
              </a:xfrm>
              <a:prstGeom prst="line">
                <a:avLst/>
              </a:prstGeom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39"/>
              <p:cNvCxnSpPr/>
              <p:nvPr/>
            </p:nvCxnSpPr>
            <p:spPr>
              <a:xfrm flipV="1">
                <a:off x="1163320" y="95888"/>
                <a:ext cx="0" cy="25146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Conector recto 40"/>
              <p:cNvCxnSpPr/>
              <p:nvPr/>
            </p:nvCxnSpPr>
            <p:spPr>
              <a:xfrm flipV="1">
                <a:off x="1017270" y="95888"/>
                <a:ext cx="0" cy="25146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Conector recto 41"/>
              <p:cNvCxnSpPr/>
              <p:nvPr/>
            </p:nvCxnSpPr>
            <p:spPr>
              <a:xfrm flipV="1">
                <a:off x="876300" y="95888"/>
                <a:ext cx="0" cy="25146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/>
              <p:cNvCxnSpPr/>
              <p:nvPr/>
            </p:nvCxnSpPr>
            <p:spPr>
              <a:xfrm flipV="1">
                <a:off x="725170" y="95888"/>
                <a:ext cx="0" cy="25146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Conector recto 43"/>
              <p:cNvCxnSpPr/>
              <p:nvPr/>
            </p:nvCxnSpPr>
            <p:spPr>
              <a:xfrm flipV="1">
                <a:off x="1309370" y="91440"/>
                <a:ext cx="0" cy="25146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Conector recto 44"/>
              <p:cNvCxnSpPr/>
              <p:nvPr/>
            </p:nvCxnSpPr>
            <p:spPr>
              <a:xfrm flipV="1">
                <a:off x="1460500" y="4448"/>
                <a:ext cx="0" cy="342900"/>
              </a:xfrm>
              <a:prstGeom prst="line">
                <a:avLst/>
              </a:prstGeom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Conector recto 45"/>
              <p:cNvCxnSpPr/>
              <p:nvPr/>
            </p:nvCxnSpPr>
            <p:spPr>
              <a:xfrm flipV="1">
                <a:off x="1606550" y="95888"/>
                <a:ext cx="0" cy="251460"/>
              </a:xfrm>
              <a:prstGeom prst="line">
                <a:avLst/>
              </a:prstGeom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" name="Elipse 17"/>
            <p:cNvSpPr/>
            <p:nvPr/>
          </p:nvSpPr>
          <p:spPr>
            <a:xfrm>
              <a:off x="235591" y="396474"/>
              <a:ext cx="287655" cy="289560"/>
            </a:xfrm>
            <a:prstGeom prst="ellipse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MX" sz="3600"/>
            </a:p>
          </p:txBody>
        </p:sp>
        <p:cxnSp>
          <p:nvCxnSpPr>
            <p:cNvPr id="19" name="Conector recto 18"/>
            <p:cNvCxnSpPr/>
            <p:nvPr/>
          </p:nvCxnSpPr>
          <p:spPr>
            <a:xfrm>
              <a:off x="341636" y="686034"/>
              <a:ext cx="490220" cy="221615"/>
            </a:xfrm>
            <a:prstGeom prst="line">
              <a:avLst/>
            </a:prstGeom>
            <a:noFill/>
            <a:ln w="63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cxnSp>
          <p:nvCxnSpPr>
            <p:cNvPr id="20" name="Conector recto 19"/>
            <p:cNvCxnSpPr/>
            <p:nvPr/>
          </p:nvCxnSpPr>
          <p:spPr>
            <a:xfrm flipV="1">
              <a:off x="341636" y="211689"/>
              <a:ext cx="543560" cy="177165"/>
            </a:xfrm>
            <a:prstGeom prst="line">
              <a:avLst/>
            </a:prstGeom>
            <a:noFill/>
            <a:ln w="63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sp>
          <p:nvSpPr>
            <p:cNvPr id="21" name="Elipse 20"/>
            <p:cNvSpPr/>
            <p:nvPr/>
          </p:nvSpPr>
          <p:spPr>
            <a:xfrm>
              <a:off x="662311" y="155809"/>
              <a:ext cx="827405" cy="827405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MX" sz="3600"/>
            </a:p>
          </p:txBody>
        </p:sp>
        <p:cxnSp>
          <p:nvCxnSpPr>
            <p:cNvPr id="22" name="Conector recto 21"/>
            <p:cNvCxnSpPr/>
            <p:nvPr/>
          </p:nvCxnSpPr>
          <p:spPr>
            <a:xfrm>
              <a:off x="670566" y="566019"/>
              <a:ext cx="827405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3" name="Conector recto 22"/>
            <p:cNvCxnSpPr/>
            <p:nvPr/>
          </p:nvCxnSpPr>
          <p:spPr>
            <a:xfrm flipV="1">
              <a:off x="944516" y="201574"/>
              <a:ext cx="0" cy="3600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4" name="Conector recto 23"/>
            <p:cNvCxnSpPr/>
            <p:nvPr/>
          </p:nvCxnSpPr>
          <p:spPr>
            <a:xfrm flipV="1">
              <a:off x="1338124" y="253599"/>
              <a:ext cx="0" cy="32385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5" name="Conector recto 24"/>
            <p:cNvCxnSpPr/>
            <p:nvPr/>
          </p:nvCxnSpPr>
          <p:spPr>
            <a:xfrm>
              <a:off x="664572" y="610868"/>
              <a:ext cx="827405" cy="0"/>
            </a:xfrm>
            <a:prstGeom prst="line">
              <a:avLst/>
            </a:prstGeom>
            <a:noFill/>
            <a:ln w="28575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</p:cxnSp>
        <p:cxnSp>
          <p:nvCxnSpPr>
            <p:cNvPr id="26" name="Conector recto 25"/>
            <p:cNvCxnSpPr/>
            <p:nvPr/>
          </p:nvCxnSpPr>
          <p:spPr>
            <a:xfrm flipV="1">
              <a:off x="1238633" y="607114"/>
              <a:ext cx="0" cy="323850"/>
            </a:xfrm>
            <a:prstGeom prst="line">
              <a:avLst/>
            </a:prstGeom>
            <a:noFill/>
            <a:ln w="28575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</p:cxnSp>
        <p:cxnSp>
          <p:nvCxnSpPr>
            <p:cNvPr id="27" name="Conector recto 26"/>
            <p:cNvCxnSpPr/>
            <p:nvPr/>
          </p:nvCxnSpPr>
          <p:spPr>
            <a:xfrm flipV="1">
              <a:off x="878719" y="607113"/>
              <a:ext cx="0" cy="288000"/>
            </a:xfrm>
            <a:prstGeom prst="line">
              <a:avLst/>
            </a:prstGeom>
            <a:noFill/>
            <a:ln w="28575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</p:cxnSp>
        <p:sp>
          <p:nvSpPr>
            <p:cNvPr id="28" name="Cerrar llave 27"/>
            <p:cNvSpPr/>
            <p:nvPr/>
          </p:nvSpPr>
          <p:spPr>
            <a:xfrm rot="5400000" flipV="1">
              <a:off x="846549" y="920124"/>
              <a:ext cx="144000" cy="72000"/>
            </a:xfrm>
            <a:prstGeom prst="rightBrac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MX" sz="3600"/>
            </a:p>
          </p:txBody>
        </p:sp>
        <p:cxnSp>
          <p:nvCxnSpPr>
            <p:cNvPr id="29" name="Conector recto 28"/>
            <p:cNvCxnSpPr/>
            <p:nvPr/>
          </p:nvCxnSpPr>
          <p:spPr>
            <a:xfrm>
              <a:off x="943581" y="319113"/>
              <a:ext cx="0" cy="576000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Cuadro de texto 28"/>
                <p:cNvSpPr txBox="1"/>
                <p:nvPr/>
              </p:nvSpPr>
              <p:spPr>
                <a:xfrm>
                  <a:off x="709341" y="1028124"/>
                  <a:ext cx="406777" cy="14351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0.1</m:t>
                        </m:r>
                        <m:r>
                          <a:rPr lang="es-MX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𝑚𝑚</m:t>
                        </m:r>
                      </m:oMath>
                    </m:oMathPara>
                  </a14:m>
                  <a:endParaRPr lang="es-MX" sz="24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Cuadro de texto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341" y="1028124"/>
                  <a:ext cx="406777" cy="1435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42" r="-97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Cerrar llave 30"/>
            <p:cNvSpPr/>
            <p:nvPr/>
          </p:nvSpPr>
          <p:spPr>
            <a:xfrm rot="5400000" flipV="1">
              <a:off x="1225215" y="913114"/>
              <a:ext cx="144000" cy="108000"/>
            </a:xfrm>
            <a:prstGeom prst="rightBrac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MX" sz="3600"/>
            </a:p>
          </p:txBody>
        </p:sp>
        <p:cxnSp>
          <p:nvCxnSpPr>
            <p:cNvPr id="32" name="Conector recto 31"/>
            <p:cNvCxnSpPr/>
            <p:nvPr/>
          </p:nvCxnSpPr>
          <p:spPr>
            <a:xfrm>
              <a:off x="1338124" y="374788"/>
              <a:ext cx="0" cy="576000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uadro de texto 28"/>
                <p:cNvSpPr txBox="1"/>
                <p:nvPr/>
              </p:nvSpPr>
              <p:spPr>
                <a:xfrm>
                  <a:off x="1181766" y="1027898"/>
                  <a:ext cx="406400" cy="14351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0.2</m:t>
                        </m:r>
                        <m:r>
                          <a:rPr lang="es-MX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𝑚𝑚</m:t>
                        </m:r>
                      </m:oMath>
                    </m:oMathPara>
                  </a14:m>
                  <a:endParaRPr lang="es-MX" sz="24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Cuadro de texto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1766" y="1027898"/>
                  <a:ext cx="406400" cy="1435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23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Lienzo 2"/>
          <p:cNvGrpSpPr/>
          <p:nvPr/>
        </p:nvGrpSpPr>
        <p:grpSpPr>
          <a:xfrm>
            <a:off x="522504" y="3765644"/>
            <a:ext cx="11069773" cy="2741836"/>
            <a:chOff x="26219" y="35756"/>
            <a:chExt cx="3633723" cy="887305"/>
          </a:xfrm>
        </p:grpSpPr>
        <p:sp>
          <p:nvSpPr>
            <p:cNvPr id="71" name="Text Box 90"/>
            <p:cNvSpPr txBox="1">
              <a:spLocks noChangeArrowheads="1"/>
            </p:cNvSpPr>
            <p:nvPr/>
          </p:nvSpPr>
          <p:spPr bwMode="auto">
            <a:xfrm>
              <a:off x="2258268" y="533100"/>
              <a:ext cx="720000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s-MX" sz="2000" b="1" dirty="0" err="1">
                  <a:effectLst/>
                  <a:latin typeface="Bradley Hand ITC" panose="03070402050302030203" pitchFamily="66" charset="0"/>
                  <a:ea typeface="Calibri" panose="020F0502020204030204" pitchFamily="34" charset="0"/>
                </a:rPr>
                <a:t>Aleat</a:t>
              </a:r>
              <a:r>
                <a:rPr lang="es-MX" sz="2000" b="1" dirty="0">
                  <a:effectLst/>
                  <a:latin typeface="Bradley Hand ITC" panose="03070402050302030203" pitchFamily="66" charset="0"/>
                  <a:ea typeface="Calibri" panose="020F0502020204030204" pitchFamily="34" charset="0"/>
                </a:rPr>
                <a:t>: Pequeña</a:t>
              </a: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s-MX" sz="2000" b="1" dirty="0" err="1">
                  <a:effectLst/>
                  <a:latin typeface="Bradley Hand ITC" panose="03070402050302030203" pitchFamily="66" charset="0"/>
                  <a:ea typeface="Calibri" panose="020F0502020204030204" pitchFamily="34" charset="0"/>
                </a:rPr>
                <a:t>Sist</a:t>
              </a:r>
              <a:r>
                <a:rPr lang="es-MX" sz="2000" b="1" dirty="0">
                  <a:effectLst/>
                  <a:latin typeface="Bradley Hand ITC" panose="03070402050302030203" pitchFamily="66" charset="0"/>
                  <a:ea typeface="Calibri" panose="020F0502020204030204" pitchFamily="34" charset="0"/>
                </a:rPr>
                <a:t>: ¿?</a:t>
              </a:r>
            </a:p>
          </p:txBody>
        </p:sp>
        <p:sp>
          <p:nvSpPr>
            <p:cNvPr id="72" name="Text Box 90"/>
            <p:cNvSpPr txBox="1">
              <a:spLocks noChangeArrowheads="1"/>
            </p:cNvSpPr>
            <p:nvPr/>
          </p:nvSpPr>
          <p:spPr bwMode="auto">
            <a:xfrm>
              <a:off x="3026936" y="534238"/>
              <a:ext cx="633006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s-MX" sz="2000" b="1" dirty="0" err="1">
                  <a:effectLst/>
                  <a:latin typeface="Bradley Hand ITC" panose="03070402050302030203" pitchFamily="66" charset="0"/>
                  <a:ea typeface="Calibri" panose="020F0502020204030204" pitchFamily="34" charset="0"/>
                </a:rPr>
                <a:t>Aleat</a:t>
              </a:r>
              <a:r>
                <a:rPr lang="es-MX" sz="2000" b="1" dirty="0">
                  <a:effectLst/>
                  <a:latin typeface="Bradley Hand ITC" panose="03070402050302030203" pitchFamily="66" charset="0"/>
                  <a:ea typeface="Calibri" panose="020F0502020204030204" pitchFamily="34" charset="0"/>
                </a:rPr>
                <a:t>: Grande</a:t>
              </a: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s-MX" sz="2000" b="1" dirty="0" err="1">
                  <a:effectLst/>
                  <a:latin typeface="Bradley Hand ITC" panose="03070402050302030203" pitchFamily="66" charset="0"/>
                  <a:ea typeface="Calibri" panose="020F0502020204030204" pitchFamily="34" charset="0"/>
                </a:rPr>
                <a:t>Sist</a:t>
              </a:r>
              <a:r>
                <a:rPr lang="es-MX" sz="2000" b="1" dirty="0">
                  <a:effectLst/>
                  <a:latin typeface="Bradley Hand ITC" panose="03070402050302030203" pitchFamily="66" charset="0"/>
                  <a:ea typeface="Calibri" panose="020F0502020204030204" pitchFamily="34" charset="0"/>
                </a:rPr>
                <a:t>: ¿?</a:t>
              </a:r>
            </a:p>
          </p:txBody>
        </p:sp>
        <p:grpSp>
          <p:nvGrpSpPr>
            <p:cNvPr id="73" name="Grupo 72"/>
            <p:cNvGrpSpPr/>
            <p:nvPr/>
          </p:nvGrpSpPr>
          <p:grpSpPr>
            <a:xfrm>
              <a:off x="48436" y="52474"/>
              <a:ext cx="612000" cy="612000"/>
              <a:chOff x="3510280" y="1332230"/>
              <a:chExt cx="720000" cy="720000"/>
            </a:xfrm>
          </p:grpSpPr>
          <p:sp>
            <p:nvSpPr>
              <p:cNvPr id="130" name="Elipse 129"/>
              <p:cNvSpPr/>
              <p:nvPr/>
            </p:nvSpPr>
            <p:spPr bwMode="auto">
              <a:xfrm>
                <a:off x="3510280" y="1332230"/>
                <a:ext cx="720000" cy="720000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131" name="Elipse 130"/>
              <p:cNvSpPr/>
              <p:nvPr/>
            </p:nvSpPr>
            <p:spPr bwMode="auto">
              <a:xfrm>
                <a:off x="3654425" y="1476375"/>
                <a:ext cx="432000" cy="432000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132" name="Elipse 131"/>
              <p:cNvSpPr/>
              <p:nvPr/>
            </p:nvSpPr>
            <p:spPr bwMode="auto">
              <a:xfrm>
                <a:off x="3780790" y="1602105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 w="57150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</p:grpSp>
        <p:grpSp>
          <p:nvGrpSpPr>
            <p:cNvPr id="74" name="Grupo 73"/>
            <p:cNvGrpSpPr/>
            <p:nvPr/>
          </p:nvGrpSpPr>
          <p:grpSpPr>
            <a:xfrm>
              <a:off x="258113" y="260479"/>
              <a:ext cx="180000" cy="180001"/>
              <a:chOff x="3741935" y="1550845"/>
              <a:chExt cx="226475" cy="231260"/>
            </a:xfrm>
          </p:grpSpPr>
          <p:sp>
            <p:nvSpPr>
              <p:cNvPr id="123" name="Explosión 1 122"/>
              <p:cNvSpPr/>
              <p:nvPr/>
            </p:nvSpPr>
            <p:spPr bwMode="auto">
              <a:xfrm>
                <a:off x="3741935" y="1701364"/>
                <a:ext cx="72009" cy="72000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124" name="Explosión 1 123"/>
              <p:cNvSpPr/>
              <p:nvPr/>
            </p:nvSpPr>
            <p:spPr bwMode="auto">
              <a:xfrm>
                <a:off x="3824900" y="1550845"/>
                <a:ext cx="71755" cy="71755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125" name="Explosión 1 124"/>
              <p:cNvSpPr/>
              <p:nvPr/>
            </p:nvSpPr>
            <p:spPr bwMode="auto">
              <a:xfrm>
                <a:off x="3868871" y="1589869"/>
                <a:ext cx="71755" cy="71755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126" name="Explosión 1 125"/>
              <p:cNvSpPr/>
              <p:nvPr/>
            </p:nvSpPr>
            <p:spPr bwMode="auto">
              <a:xfrm>
                <a:off x="3896655" y="1656691"/>
                <a:ext cx="71755" cy="71755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127" name="Explosión 1 126"/>
              <p:cNvSpPr/>
              <p:nvPr/>
            </p:nvSpPr>
            <p:spPr bwMode="auto">
              <a:xfrm>
                <a:off x="3797116" y="1609263"/>
                <a:ext cx="71755" cy="71755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128" name="Explosión 1 127"/>
              <p:cNvSpPr/>
              <p:nvPr/>
            </p:nvSpPr>
            <p:spPr bwMode="auto">
              <a:xfrm>
                <a:off x="3840775" y="1710350"/>
                <a:ext cx="71755" cy="71755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129" name="Explosión 1 128"/>
              <p:cNvSpPr/>
              <p:nvPr/>
            </p:nvSpPr>
            <p:spPr bwMode="auto">
              <a:xfrm>
                <a:off x="3809365" y="1656691"/>
                <a:ext cx="71755" cy="71755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</p:grpSp>
        <p:grpSp>
          <p:nvGrpSpPr>
            <p:cNvPr id="75" name="Grupo 74"/>
            <p:cNvGrpSpPr/>
            <p:nvPr/>
          </p:nvGrpSpPr>
          <p:grpSpPr>
            <a:xfrm>
              <a:off x="1575903" y="52471"/>
              <a:ext cx="612000" cy="612000"/>
              <a:chOff x="0" y="0"/>
              <a:chExt cx="720000" cy="720000"/>
            </a:xfrm>
          </p:grpSpPr>
          <p:sp>
            <p:nvSpPr>
              <p:cNvPr id="120" name="Elipse 119"/>
              <p:cNvSpPr/>
              <p:nvPr/>
            </p:nvSpPr>
            <p:spPr bwMode="auto">
              <a:xfrm>
                <a:off x="0" y="0"/>
                <a:ext cx="720000" cy="720000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121" name="Elipse 120"/>
              <p:cNvSpPr/>
              <p:nvPr/>
            </p:nvSpPr>
            <p:spPr bwMode="auto">
              <a:xfrm>
                <a:off x="144145" y="144145"/>
                <a:ext cx="432000" cy="432000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122" name="Elipse 121"/>
              <p:cNvSpPr/>
              <p:nvPr/>
            </p:nvSpPr>
            <p:spPr bwMode="auto">
              <a:xfrm>
                <a:off x="270511" y="269875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 w="57150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</p:grpSp>
        <p:grpSp>
          <p:nvGrpSpPr>
            <p:cNvPr id="76" name="Grupo 75"/>
            <p:cNvGrpSpPr/>
            <p:nvPr/>
          </p:nvGrpSpPr>
          <p:grpSpPr>
            <a:xfrm>
              <a:off x="837756" y="59061"/>
              <a:ext cx="612000" cy="612000"/>
              <a:chOff x="0" y="0"/>
              <a:chExt cx="720000" cy="720000"/>
            </a:xfrm>
          </p:grpSpPr>
          <p:sp>
            <p:nvSpPr>
              <p:cNvPr id="117" name="Elipse 116"/>
              <p:cNvSpPr/>
              <p:nvPr/>
            </p:nvSpPr>
            <p:spPr bwMode="auto">
              <a:xfrm>
                <a:off x="0" y="0"/>
                <a:ext cx="720000" cy="720000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118" name="Elipse 117"/>
              <p:cNvSpPr/>
              <p:nvPr/>
            </p:nvSpPr>
            <p:spPr bwMode="auto">
              <a:xfrm>
                <a:off x="144145" y="144145"/>
                <a:ext cx="432000" cy="432000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119" name="Elipse 118"/>
              <p:cNvSpPr/>
              <p:nvPr/>
            </p:nvSpPr>
            <p:spPr bwMode="auto">
              <a:xfrm>
                <a:off x="270510" y="269875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 w="57150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</p:grpSp>
        <p:grpSp>
          <p:nvGrpSpPr>
            <p:cNvPr id="77" name="Grupo 76"/>
            <p:cNvGrpSpPr/>
            <p:nvPr/>
          </p:nvGrpSpPr>
          <p:grpSpPr>
            <a:xfrm>
              <a:off x="1270865" y="451853"/>
              <a:ext cx="180000" cy="180001"/>
              <a:chOff x="0" y="0"/>
              <a:chExt cx="226475" cy="231260"/>
            </a:xfrm>
          </p:grpSpPr>
          <p:sp>
            <p:nvSpPr>
              <p:cNvPr id="110" name="Explosión 1 109"/>
              <p:cNvSpPr/>
              <p:nvPr/>
            </p:nvSpPr>
            <p:spPr bwMode="auto">
              <a:xfrm>
                <a:off x="0" y="150519"/>
                <a:ext cx="72009" cy="72000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111" name="Explosión 1 110"/>
              <p:cNvSpPr/>
              <p:nvPr/>
            </p:nvSpPr>
            <p:spPr bwMode="auto">
              <a:xfrm>
                <a:off x="82965" y="0"/>
                <a:ext cx="71755" cy="71755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112" name="Explosión 1 111"/>
              <p:cNvSpPr/>
              <p:nvPr/>
            </p:nvSpPr>
            <p:spPr bwMode="auto">
              <a:xfrm>
                <a:off x="126936" y="39024"/>
                <a:ext cx="71755" cy="71755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113" name="Explosión 1 112"/>
              <p:cNvSpPr/>
              <p:nvPr/>
            </p:nvSpPr>
            <p:spPr bwMode="auto">
              <a:xfrm>
                <a:off x="154720" y="105846"/>
                <a:ext cx="71755" cy="71755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114" name="Explosión 1 113"/>
              <p:cNvSpPr/>
              <p:nvPr/>
            </p:nvSpPr>
            <p:spPr bwMode="auto">
              <a:xfrm>
                <a:off x="55181" y="58418"/>
                <a:ext cx="71755" cy="71755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115" name="Explosión 1 114"/>
              <p:cNvSpPr/>
              <p:nvPr/>
            </p:nvSpPr>
            <p:spPr bwMode="auto">
              <a:xfrm>
                <a:off x="98840" y="159505"/>
                <a:ext cx="71755" cy="71755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116" name="Explosión 1 115"/>
              <p:cNvSpPr/>
              <p:nvPr/>
            </p:nvSpPr>
            <p:spPr bwMode="auto">
              <a:xfrm>
                <a:off x="67430" y="105846"/>
                <a:ext cx="71755" cy="71755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</p:grpSp>
        <p:grpSp>
          <p:nvGrpSpPr>
            <p:cNvPr id="78" name="Grupo 77"/>
            <p:cNvGrpSpPr/>
            <p:nvPr/>
          </p:nvGrpSpPr>
          <p:grpSpPr>
            <a:xfrm>
              <a:off x="2453600" y="139602"/>
              <a:ext cx="215999" cy="216000"/>
              <a:chOff x="0" y="0"/>
              <a:chExt cx="226475" cy="231260"/>
            </a:xfrm>
          </p:grpSpPr>
          <p:sp>
            <p:nvSpPr>
              <p:cNvPr id="103" name="Explosión 1 102"/>
              <p:cNvSpPr/>
              <p:nvPr/>
            </p:nvSpPr>
            <p:spPr bwMode="auto">
              <a:xfrm>
                <a:off x="0" y="150519"/>
                <a:ext cx="72009" cy="72000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104" name="Explosión 1 103"/>
              <p:cNvSpPr/>
              <p:nvPr/>
            </p:nvSpPr>
            <p:spPr bwMode="auto">
              <a:xfrm>
                <a:off x="82965" y="0"/>
                <a:ext cx="71755" cy="71755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105" name="Explosión 1 104"/>
              <p:cNvSpPr/>
              <p:nvPr/>
            </p:nvSpPr>
            <p:spPr bwMode="auto">
              <a:xfrm>
                <a:off x="126936" y="39024"/>
                <a:ext cx="71755" cy="71755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106" name="Explosión 1 105"/>
              <p:cNvSpPr/>
              <p:nvPr/>
            </p:nvSpPr>
            <p:spPr bwMode="auto">
              <a:xfrm>
                <a:off x="154720" y="105846"/>
                <a:ext cx="71755" cy="71755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107" name="Explosión 1 106"/>
              <p:cNvSpPr/>
              <p:nvPr/>
            </p:nvSpPr>
            <p:spPr bwMode="auto">
              <a:xfrm>
                <a:off x="55181" y="58418"/>
                <a:ext cx="71755" cy="71755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108" name="Explosión 1 107"/>
              <p:cNvSpPr/>
              <p:nvPr/>
            </p:nvSpPr>
            <p:spPr bwMode="auto">
              <a:xfrm>
                <a:off x="98840" y="159505"/>
                <a:ext cx="71755" cy="71755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109" name="Explosión 1 108"/>
              <p:cNvSpPr/>
              <p:nvPr/>
            </p:nvSpPr>
            <p:spPr bwMode="auto">
              <a:xfrm>
                <a:off x="67430" y="105846"/>
                <a:ext cx="71755" cy="71755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</p:grpSp>
        <p:grpSp>
          <p:nvGrpSpPr>
            <p:cNvPr id="79" name="Grupo 78"/>
            <p:cNvGrpSpPr/>
            <p:nvPr/>
          </p:nvGrpSpPr>
          <p:grpSpPr>
            <a:xfrm>
              <a:off x="3124569" y="35756"/>
              <a:ext cx="455295" cy="450848"/>
              <a:chOff x="0" y="0"/>
              <a:chExt cx="455481" cy="451042"/>
            </a:xfrm>
          </p:grpSpPr>
          <p:sp>
            <p:nvSpPr>
              <p:cNvPr id="96" name="Explosión 1 95"/>
              <p:cNvSpPr/>
              <p:nvPr/>
            </p:nvSpPr>
            <p:spPr bwMode="auto">
              <a:xfrm>
                <a:off x="118305" y="379079"/>
                <a:ext cx="71675" cy="71963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97" name="Explosión 1 96"/>
              <p:cNvSpPr/>
              <p:nvPr/>
            </p:nvSpPr>
            <p:spPr bwMode="auto">
              <a:xfrm>
                <a:off x="142138" y="0"/>
                <a:ext cx="71422" cy="71718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98" name="Explosión 1 97"/>
              <p:cNvSpPr/>
              <p:nvPr/>
            </p:nvSpPr>
            <p:spPr bwMode="auto">
              <a:xfrm>
                <a:off x="383212" y="38678"/>
                <a:ext cx="71422" cy="71718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99" name="Explosión 1 98"/>
              <p:cNvSpPr/>
              <p:nvPr/>
            </p:nvSpPr>
            <p:spPr bwMode="auto">
              <a:xfrm>
                <a:off x="384059" y="333988"/>
                <a:ext cx="71422" cy="71718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100" name="Explosión 1 99"/>
              <p:cNvSpPr/>
              <p:nvPr/>
            </p:nvSpPr>
            <p:spPr bwMode="auto">
              <a:xfrm>
                <a:off x="0" y="201545"/>
                <a:ext cx="71422" cy="71718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101" name="Explosión 1 100"/>
              <p:cNvSpPr/>
              <p:nvPr/>
            </p:nvSpPr>
            <p:spPr bwMode="auto">
              <a:xfrm>
                <a:off x="257676" y="76075"/>
                <a:ext cx="71422" cy="71718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102" name="Explosión 1 101"/>
              <p:cNvSpPr/>
              <p:nvPr/>
            </p:nvSpPr>
            <p:spPr bwMode="auto">
              <a:xfrm>
                <a:off x="225752" y="246719"/>
                <a:ext cx="71422" cy="71718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</p:grpSp>
        <p:sp>
          <p:nvSpPr>
            <p:cNvPr id="81" name="Elipse 80"/>
            <p:cNvSpPr/>
            <p:nvPr/>
          </p:nvSpPr>
          <p:spPr bwMode="auto">
            <a:xfrm>
              <a:off x="1765382" y="272959"/>
              <a:ext cx="216000" cy="216000"/>
            </a:xfrm>
            <a:prstGeom prst="ellipse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rot="0" spcFirstLastPara="0" vert="horz" wrap="square" lIns="91440" tIns="0" rIns="91440" bIns="0" numCol="1" spcCol="0" rtlCol="0" fromWordArt="0" anchor="t" anchorCtr="0" forceAA="0" upright="1" compatLnSpc="1">
              <a:prstTxWarp prst="textNoShape">
                <a:avLst/>
              </a:prstTxWarp>
              <a:noAutofit/>
            </a:bodyPr>
            <a:lstStyle/>
            <a:p>
              <a:endParaRPr lang="es-MX" sz="2400" b="1">
                <a:latin typeface="Bradley Hand ITC" panose="03070402050302030203" pitchFamily="66" charset="0"/>
              </a:endParaRPr>
            </a:p>
          </p:txBody>
        </p:sp>
        <p:sp>
          <p:nvSpPr>
            <p:cNvPr id="82" name="Elipse 81"/>
            <p:cNvSpPr/>
            <p:nvPr/>
          </p:nvSpPr>
          <p:spPr bwMode="auto">
            <a:xfrm>
              <a:off x="1805837" y="229870"/>
              <a:ext cx="215900" cy="215900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round/>
              <a:headEnd/>
              <a:tailEnd/>
            </a:ln>
          </p:spPr>
          <p:txBody>
            <a:bodyPr rot="0" spcFirstLastPara="0" vert="horz" wrap="square" lIns="91440" tIns="0" rIns="91440" bIns="0" numCol="1" spcCol="0" rtlCol="0" fromWordArt="0" anchor="t" anchorCtr="0" forceAA="0" upright="1" compatLnSpc="1">
              <a:prstTxWarp prst="textNoShape">
                <a:avLst/>
              </a:prstTxWarp>
              <a:noAutofit/>
            </a:bodyPr>
            <a:lstStyle/>
            <a:p>
              <a:endParaRPr lang="es-MX" sz="2400" b="1">
                <a:latin typeface="Bradley Hand ITC" panose="03070402050302030203" pitchFamily="66" charset="0"/>
              </a:endParaRPr>
            </a:p>
          </p:txBody>
        </p:sp>
        <p:sp>
          <p:nvSpPr>
            <p:cNvPr id="83" name="Elipse 82"/>
            <p:cNvSpPr/>
            <p:nvPr/>
          </p:nvSpPr>
          <p:spPr bwMode="auto">
            <a:xfrm>
              <a:off x="1747701" y="224885"/>
              <a:ext cx="216000" cy="216000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rot="0" spcFirstLastPara="0" vert="horz" wrap="square" lIns="91440" tIns="0" rIns="91440" bIns="0" numCol="1" spcCol="0" rtlCol="0" fromWordArt="0" anchor="t" anchorCtr="0" forceAA="0" upright="1" compatLnSpc="1">
              <a:prstTxWarp prst="textNoShape">
                <a:avLst/>
              </a:prstTxWarp>
              <a:noAutofit/>
            </a:bodyPr>
            <a:lstStyle/>
            <a:p>
              <a:endParaRPr lang="es-MX" sz="2400" b="1">
                <a:latin typeface="Bradley Hand ITC" panose="03070402050302030203" pitchFamily="66" charset="0"/>
              </a:endParaRPr>
            </a:p>
          </p:txBody>
        </p:sp>
        <p:grpSp>
          <p:nvGrpSpPr>
            <p:cNvPr id="84" name="Grupo 83"/>
            <p:cNvGrpSpPr/>
            <p:nvPr/>
          </p:nvGrpSpPr>
          <p:grpSpPr>
            <a:xfrm>
              <a:off x="2003112" y="456286"/>
              <a:ext cx="179704" cy="179705"/>
              <a:chOff x="0" y="0"/>
              <a:chExt cx="226475" cy="231260"/>
            </a:xfrm>
          </p:grpSpPr>
          <p:sp>
            <p:nvSpPr>
              <p:cNvPr id="89" name="Explosión 1 88"/>
              <p:cNvSpPr/>
              <p:nvPr/>
            </p:nvSpPr>
            <p:spPr bwMode="auto">
              <a:xfrm>
                <a:off x="0" y="150519"/>
                <a:ext cx="72009" cy="72000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90" name="Explosión 1 89"/>
              <p:cNvSpPr/>
              <p:nvPr/>
            </p:nvSpPr>
            <p:spPr bwMode="auto">
              <a:xfrm>
                <a:off x="82965" y="0"/>
                <a:ext cx="71755" cy="71756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91" name="Explosión 1 90"/>
              <p:cNvSpPr/>
              <p:nvPr/>
            </p:nvSpPr>
            <p:spPr bwMode="auto">
              <a:xfrm>
                <a:off x="126937" y="39024"/>
                <a:ext cx="71755" cy="71756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92" name="Explosión 1 91"/>
              <p:cNvSpPr/>
              <p:nvPr/>
            </p:nvSpPr>
            <p:spPr bwMode="auto">
              <a:xfrm>
                <a:off x="154720" y="105846"/>
                <a:ext cx="71755" cy="71756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93" name="Explosión 1 92"/>
              <p:cNvSpPr/>
              <p:nvPr/>
            </p:nvSpPr>
            <p:spPr bwMode="auto">
              <a:xfrm>
                <a:off x="55181" y="58418"/>
                <a:ext cx="71755" cy="71756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94" name="Explosión 1 93"/>
              <p:cNvSpPr/>
              <p:nvPr/>
            </p:nvSpPr>
            <p:spPr bwMode="auto">
              <a:xfrm>
                <a:off x="98840" y="159504"/>
                <a:ext cx="71755" cy="71756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95" name="Explosión 1 94"/>
              <p:cNvSpPr/>
              <p:nvPr/>
            </p:nvSpPr>
            <p:spPr bwMode="auto">
              <a:xfrm>
                <a:off x="67431" y="105846"/>
                <a:ext cx="71755" cy="71756"/>
              </a:xfrm>
              <a:prstGeom prst="irregularSeal1">
                <a:avLst/>
              </a:prstGeom>
              <a:solidFill>
                <a:schemeClr val="tx1"/>
              </a:solidFill>
              <a:ln w="28575">
                <a:noFill/>
                <a:round/>
                <a:headEnd/>
                <a:tailEnd/>
              </a:ln>
            </p:spPr>
            <p:txBody>
              <a:bodyPr rot="0" spcFirstLastPara="0" vert="horz" wrap="square" lIns="91440" tIns="0" rIns="91440" bIns="0" numCol="1" spcCol="0" rtlCol="0" fromWordArt="0" anchor="t" anchorCtr="0" forceAA="0" upright="1" compatLnSpc="1">
                <a:prstTxWarp prst="textNoShape">
                  <a:avLst/>
                </a:prstTxWarp>
                <a:noAutofit/>
              </a:bodyPr>
              <a:lstStyle/>
              <a:p>
                <a:endParaRPr lang="es-MX" sz="2400" b="1">
                  <a:latin typeface="Bradley Hand ITC" panose="03070402050302030203" pitchFamily="66" charset="0"/>
                </a:endParaRPr>
              </a:p>
            </p:txBody>
          </p:sp>
        </p:grpSp>
        <p:sp>
          <p:nvSpPr>
            <p:cNvPr id="85" name="Text Box 90"/>
            <p:cNvSpPr txBox="1">
              <a:spLocks noChangeArrowheads="1"/>
            </p:cNvSpPr>
            <p:nvPr/>
          </p:nvSpPr>
          <p:spPr bwMode="auto">
            <a:xfrm>
              <a:off x="26219" y="664416"/>
              <a:ext cx="733461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s-MX" sz="2000" b="1">
                  <a:effectLst/>
                  <a:latin typeface="Bradley Hand ITC" panose="03070402050302030203" pitchFamily="66" charset="0"/>
                  <a:ea typeface="Calibri" panose="020F0502020204030204" pitchFamily="34" charset="0"/>
                </a:rPr>
                <a:t>Aleat: Pequeña</a:t>
              </a: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s-MX" sz="2000" b="1">
                  <a:effectLst/>
                  <a:latin typeface="Bradley Hand ITC" panose="03070402050302030203" pitchFamily="66" charset="0"/>
                  <a:ea typeface="Calibri" panose="020F0502020204030204" pitchFamily="34" charset="0"/>
                </a:rPr>
                <a:t>Sist: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 Box 90"/>
                <p:cNvSpPr txBox="1">
                  <a:spLocks noChangeArrowheads="1"/>
                </p:cNvSpPr>
                <p:nvPr/>
              </p:nvSpPr>
              <p:spPr bwMode="auto">
                <a:xfrm>
                  <a:off x="800676" y="671061"/>
                  <a:ext cx="682384" cy="252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0" tIns="0" rIns="0" bIns="0" anchor="t" anchorCtr="0" upright="1">
                  <a:noAutofit/>
                </a:bodyPr>
                <a:lstStyle/>
                <a:p>
                  <a:pPr algn="ctr">
                    <a:lnSpc>
                      <a:spcPct val="120000"/>
                    </a:lnSpc>
                    <a:spcAft>
                      <a:spcPts val="0"/>
                    </a:spcAft>
                  </a:pPr>
                  <a:r>
                    <a:rPr lang="es-MX" sz="2000" b="1" dirty="0" err="1">
                      <a:solidFill>
                        <a:schemeClr val="tx1"/>
                      </a:solidFill>
                      <a:effectLst/>
                      <a:latin typeface="Bradley Hand ITC" panose="03070402050302030203" pitchFamily="66" charset="0"/>
                      <a:ea typeface="Calibri" panose="020F0502020204030204" pitchFamily="34" charset="0"/>
                    </a:rPr>
                    <a:t>Aleat</a:t>
                  </a:r>
                  <a:r>
                    <a:rPr lang="es-MX" sz="2000" b="1" dirty="0">
                      <a:solidFill>
                        <a:schemeClr val="tx1"/>
                      </a:solidFill>
                      <a:effectLst/>
                      <a:latin typeface="Bradley Hand ITC" panose="03070402050302030203" pitchFamily="66" charset="0"/>
                      <a:ea typeface="Calibri" panose="020F0502020204030204" pitchFamily="34" charset="0"/>
                    </a:rPr>
                    <a:t>: Pequeña</a:t>
                  </a:r>
                </a:p>
                <a:p>
                  <a:pPr algn="ctr">
                    <a:lnSpc>
                      <a:spcPct val="120000"/>
                    </a:lnSpc>
                    <a:spcAft>
                      <a:spcPts val="0"/>
                    </a:spcAft>
                  </a:pPr>
                  <a:r>
                    <a:rPr lang="es-MX" sz="2000" b="1" dirty="0" err="1">
                      <a:solidFill>
                        <a:schemeClr val="tx1"/>
                      </a:solidFill>
                      <a:effectLst/>
                      <a:latin typeface="Bradley Hand ITC" panose="03070402050302030203" pitchFamily="66" charset="0"/>
                      <a:ea typeface="Calibri" panose="020F0502020204030204" pitchFamily="34" charset="0"/>
                    </a:rPr>
                    <a:t>Sist</a:t>
                  </a:r>
                  <a:r>
                    <a:rPr lang="es-MX" sz="2000" b="1" dirty="0">
                      <a:solidFill>
                        <a:schemeClr val="tx1"/>
                      </a:solidFill>
                      <a:effectLst/>
                      <a:latin typeface="Bradley Hand ITC" panose="03070402050302030203" pitchFamily="66" charset="0"/>
                      <a:ea typeface="Calibri" panose="020F0502020204030204" pitchFamily="34" charset="0"/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s-MX" sz="20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≠</m:t>
                      </m:r>
                      <m:r>
                        <a:rPr lang="es-MX" sz="20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𝟎</m:t>
                      </m:r>
                    </m:oMath>
                  </a14:m>
                  <a:endParaRPr lang="es-MX" sz="2000" b="1" dirty="0">
                    <a:solidFill>
                      <a:schemeClr val="tx1"/>
                    </a:solidFill>
                    <a:effectLst/>
                    <a:latin typeface="Bradley Hand ITC" panose="03070402050302030203" pitchFamily="66" charset="0"/>
                    <a:ea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6" name="Text 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00676" y="671061"/>
                  <a:ext cx="682384" cy="25200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2344" b="-1250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Conector recto de flecha 86"/>
            <p:cNvCxnSpPr/>
            <p:nvPr/>
          </p:nvCxnSpPr>
          <p:spPr>
            <a:xfrm flipH="1" flipV="1">
              <a:off x="1864299" y="350512"/>
              <a:ext cx="192318" cy="162000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Elipse 87"/>
            <p:cNvSpPr/>
            <p:nvPr/>
          </p:nvSpPr>
          <p:spPr bwMode="auto">
            <a:xfrm>
              <a:off x="1981382" y="442677"/>
              <a:ext cx="215900" cy="2159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0" spcFirstLastPara="0" vert="horz" wrap="square" lIns="91440" tIns="0" rIns="91440" bIns="0" numCol="1" spcCol="0" rtlCol="0" fromWordArt="0" anchor="t" anchorCtr="0" forceAA="0" upright="1" compatLnSpc="1">
              <a:prstTxWarp prst="textNoShape">
                <a:avLst/>
              </a:prstTxWarp>
              <a:noAutofit/>
            </a:bodyPr>
            <a:lstStyle/>
            <a:p>
              <a:endParaRPr lang="es-MX" sz="2400" b="1">
                <a:latin typeface="Bradley Hand ITC" panose="03070402050302030203" pitchFamily="66" charset="0"/>
              </a:endParaRPr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D69C109A-2971-C235-5ECE-FC135DCE86F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7" t="32276" r="-307" b="37536"/>
          <a:stretch/>
        </p:blipFill>
        <p:spPr>
          <a:xfrm>
            <a:off x="3436329" y="3765644"/>
            <a:ext cx="5204750" cy="269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10485556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Incertidumbres en mediciones indirectas</a:t>
            </a:r>
            <a:endParaRPr lang="es-MX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4901003" y="4202975"/>
            <a:ext cx="3747052" cy="557938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8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Para varias variables.</a:t>
            </a:r>
          </a:p>
          <a:p>
            <a:pPr marL="61722" defTabSz="685800">
              <a:spcBef>
                <a:spcPts val="450"/>
              </a:spcBef>
              <a:buClr>
                <a:schemeClr val="accent1"/>
              </a:buClr>
              <a:buSzPct val="80000"/>
              <a:defRPr/>
            </a:pPr>
            <a:endParaRPr lang="es-MX" sz="2800" b="1" dirty="0">
              <a:blipFill>
                <a:blip r:embed="rId3"/>
                <a:tile tx="0" ty="0" sx="100000" sy="100000" flip="none" algn="tl"/>
              </a:blipFill>
              <a:effectLst>
                <a:glow rad="63500">
                  <a:schemeClr val="tx1">
                    <a:lumMod val="75000"/>
                    <a:alpha val="40000"/>
                  </a:schemeClr>
                </a:glow>
              </a:effectLst>
              <a:latin typeface="Bradley Hand ITC" panose="03070402050302030203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/>
              <p:cNvSpPr/>
              <p:nvPr/>
            </p:nvSpPr>
            <p:spPr>
              <a:xfrm>
                <a:off x="1990861" y="1869188"/>
                <a:ext cx="1818708" cy="523220"/>
              </a:xfrm>
              <a:prstGeom prst="rect">
                <a:avLst/>
              </a:prstGeom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smtClean="0">
                          <a:solidFill>
                            <a:srgbClr val="FFFF00"/>
                          </a:solidFill>
                          <a:effectLst>
                            <a:outerShdw blurRad="101600" dist="127000" dir="2700000" algn="tl" rotWithShape="0">
                              <a:schemeClr val="tx1">
                                <a:lumMod val="75000"/>
                                <a:alpha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2800" i="1">
                              <a:solidFill>
                                <a:srgbClr val="FFFF00"/>
                              </a:solidFill>
                              <a:effectLst>
                                <a:outerShdw blurRad="101600" dist="127000" dir="2700000" algn="tl" rotWithShape="0">
                                  <a:schemeClr val="tx1">
                                    <a:lumMod val="75000"/>
                                    <a:alpha val="75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ES" sz="2800" i="1">
                              <a:solidFill>
                                <a:srgbClr val="FFFF00"/>
                              </a:solidFill>
                              <a:effectLst>
                                <a:outerShdw blurRad="101600" dist="127000" dir="2700000" algn="tl" rotWithShape="0">
                                  <a:schemeClr val="tx1">
                                    <a:lumMod val="75000"/>
                                    <a:alpha val="75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s-ES" sz="2800" i="1">
                              <a:solidFill>
                                <a:srgbClr val="FFFF00"/>
                              </a:solidFill>
                              <a:effectLst>
                                <a:outerShdw blurRad="101600" dist="127000" dir="2700000" algn="tl" rotWithShape="0">
                                  <a:schemeClr val="tx1">
                                    <a:lumMod val="75000"/>
                                    <a:alpha val="75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+∆</m:t>
                          </m:r>
                          <m:r>
                            <a:rPr lang="es-ES" sz="2800" i="1">
                              <a:solidFill>
                                <a:srgbClr val="FFFF00"/>
                              </a:solidFill>
                              <a:effectLst>
                                <a:outerShdw blurRad="101600" dist="127000" dir="2700000" algn="tl" rotWithShape="0">
                                  <a:schemeClr val="tx1">
                                    <a:lumMod val="75000"/>
                                    <a:alpha val="75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s-MX" sz="2800" dirty="0">
                  <a:solidFill>
                    <a:srgbClr val="FFFF00"/>
                  </a:solidFill>
                  <a:effectLst>
                    <a:outerShdw blurRad="101600" dist="127000" dir="2700000" algn="tl" rotWithShape="0">
                      <a:schemeClr val="tx1">
                        <a:lumMod val="75000"/>
                        <a:alpha val="75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8" name="Rectá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861" y="1869188"/>
                <a:ext cx="1818708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2">
            <a:extLst>
              <a:ext uri="{FF2B5EF4-FFF2-40B4-BE49-F238E27FC236}">
                <a16:creationId xmlns:a16="http://schemas.microsoft.com/office/drawing/2014/main" xmlns="" id="{15505B67-0A52-4AA0-A2E3-807C9D384325}"/>
              </a:ext>
            </a:extLst>
          </p:cNvPr>
          <p:cNvSpPr txBox="1">
            <a:spLocks/>
          </p:cNvSpPr>
          <p:nvPr/>
        </p:nvSpPr>
        <p:spPr bwMode="auto">
          <a:xfrm>
            <a:off x="317851" y="1881868"/>
            <a:ext cx="1282630" cy="643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14400"/>
            <a:r>
              <a:rPr lang="es-ES_tradnl" sz="2000" b="1" kern="0" dirty="0">
                <a:blipFill>
                  <a:blip r:embed="rId5"/>
                  <a:tile tx="0" ty="0" sx="100000" sy="100000" flip="none" algn="tl"/>
                </a:blipFill>
                <a:effectLst>
                  <a:glow rad="63500">
                    <a:schemeClr val="accent3">
                      <a:lumMod val="40000"/>
                      <a:lumOff val="6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cs typeface="Arial" panose="020B0604020202020204" pitchFamily="34" charset="0"/>
              </a:rPr>
              <a:t>Cantidad buscada</a:t>
            </a:r>
          </a:p>
        </p:txBody>
      </p:sp>
      <p:cxnSp>
        <p:nvCxnSpPr>
          <p:cNvPr id="21" name="Conector recto de flecha 20"/>
          <p:cNvCxnSpPr/>
          <p:nvPr/>
        </p:nvCxnSpPr>
        <p:spPr>
          <a:xfrm flipV="1">
            <a:off x="1600481" y="2167464"/>
            <a:ext cx="509320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  <a:effectLst>
            <a:glow rad="63500">
              <a:schemeClr val="accent3">
                <a:lumMod val="60000"/>
                <a:lumOff val="4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">
            <a:extLst>
              <a:ext uri="{FF2B5EF4-FFF2-40B4-BE49-F238E27FC236}">
                <a16:creationId xmlns:a16="http://schemas.microsoft.com/office/drawing/2014/main" xmlns="" id="{15505B67-0A52-4AA0-A2E3-807C9D384325}"/>
              </a:ext>
            </a:extLst>
          </p:cNvPr>
          <p:cNvSpPr txBox="1">
            <a:spLocks/>
          </p:cNvSpPr>
          <p:nvPr/>
        </p:nvSpPr>
        <p:spPr bwMode="auto">
          <a:xfrm>
            <a:off x="1600481" y="2690684"/>
            <a:ext cx="2970798" cy="643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14400"/>
            <a:r>
              <a:rPr lang="es-ES_tradnl" sz="2000" b="1" kern="0" dirty="0">
                <a:blipFill>
                  <a:blip r:embed="rId5"/>
                  <a:tile tx="0" ty="0" sx="100000" sy="100000" flip="none" algn="tl"/>
                </a:blipFill>
                <a:effectLst>
                  <a:glow rad="63500">
                    <a:schemeClr val="accent3">
                      <a:lumMod val="40000"/>
                      <a:lumOff val="6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cs typeface="Arial" panose="020B0604020202020204" pitchFamily="34" charset="0"/>
              </a:rPr>
              <a:t>Medición directa con Incertidumbre absoluta</a:t>
            </a:r>
          </a:p>
        </p:txBody>
      </p:sp>
      <p:sp>
        <p:nvSpPr>
          <p:cNvPr id="23" name="Abrir llave 22"/>
          <p:cNvSpPr/>
          <p:nvPr/>
        </p:nvSpPr>
        <p:spPr>
          <a:xfrm rot="16200000">
            <a:off x="2930085" y="1978466"/>
            <a:ext cx="155857" cy="938350"/>
          </a:xfrm>
          <a:prstGeom prst="leftBrace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miter lim="800000"/>
            <a:tailEnd type="none"/>
          </a:ln>
          <a:effectLst>
            <a:glow rad="63500">
              <a:schemeClr val="accent3">
                <a:lumMod val="40000"/>
                <a:lumOff val="6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ángulo 23"/>
              <p:cNvSpPr/>
              <p:nvPr/>
            </p:nvSpPr>
            <p:spPr>
              <a:xfrm>
                <a:off x="3675130" y="1742771"/>
                <a:ext cx="8166213" cy="764184"/>
              </a:xfrm>
              <a:prstGeom prst="rect">
                <a:avLst/>
              </a:prstGeom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2800" b="0" i="1" smtClean="0">
                        <a:solidFill>
                          <a:srgbClr val="FFFF00"/>
                        </a:solidFill>
                        <a:effectLst>
                          <a:outerShdw blurRad="50800" dist="63500" dir="2700000" algn="tl" rotWithShape="0">
                            <a:schemeClr val="tx1">
                              <a:lumMod val="75000"/>
                              <a:alpha val="75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s-ES" sz="2800" i="1">
                        <a:solidFill>
                          <a:srgbClr val="FFFF00"/>
                        </a:solidFill>
                        <a:effectLst>
                          <a:outerShdw blurRad="50800" dist="63500" dir="2700000" algn="tl" rotWithShape="0">
                            <a:schemeClr val="tx1">
                              <a:lumMod val="75000"/>
                              <a:alpha val="75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s-MX" sz="2800" i="1">
                            <a:solidFill>
                              <a:srgbClr val="FFFF00"/>
                            </a:solidFill>
                            <a:effectLst>
                              <a:outerShdw blurRad="50800" dist="63500" dir="2700000" algn="tl" rotWithShape="0">
                                <a:schemeClr val="tx1">
                                  <a:lumMod val="75000"/>
                                  <a:alpha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ES" sz="2800" i="1">
                            <a:solidFill>
                              <a:srgbClr val="FFFF00"/>
                            </a:solidFill>
                            <a:effectLst>
                              <a:outerShdw blurRad="50800" dist="63500" dir="2700000" algn="tl" rotWithShape="0">
                                <a:schemeClr val="tx1">
                                  <a:lumMod val="75000"/>
                                  <a:alpha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s-ES" sz="2800" i="1">
                        <a:solidFill>
                          <a:srgbClr val="FFFF00"/>
                        </a:solidFill>
                        <a:effectLst>
                          <a:outerShdw blurRad="50800" dist="63500" dir="2700000" algn="tl" rotWithShape="0">
                            <a:schemeClr val="tx1">
                              <a:lumMod val="75000"/>
                              <a:alpha val="75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+∆</m:t>
                    </m:r>
                    <m:r>
                      <a:rPr lang="es-ES" sz="2800" i="1">
                        <a:solidFill>
                          <a:srgbClr val="FFFF00"/>
                        </a:solidFill>
                        <a:effectLst>
                          <a:outerShdw blurRad="50800" dist="63500" dir="2700000" algn="tl" rotWithShape="0">
                            <a:schemeClr val="tx1">
                              <a:lumMod val="75000"/>
                              <a:alpha val="75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f>
                      <m:fPr>
                        <m:ctrlPr>
                          <a:rPr lang="es-MX" sz="2800" i="1">
                            <a:solidFill>
                              <a:srgbClr val="FFFF00"/>
                            </a:solidFill>
                            <a:effectLst>
                              <a:outerShdw blurRad="50800" dist="63500" dir="2700000" algn="tl" rotWithShape="0">
                                <a:schemeClr val="tx1">
                                  <a:lumMod val="75000"/>
                                  <a:alpha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ES" sz="2800" i="1">
                            <a:solidFill>
                              <a:srgbClr val="FFFF00"/>
                            </a:solidFill>
                            <a:effectLst>
                              <a:outerShdw blurRad="50800" dist="63500" dir="2700000" algn="tl" rotWithShape="0">
                                <a:schemeClr val="tx1">
                                  <a:lumMod val="75000"/>
                                  <a:alpha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𝑑𝑓</m:t>
                        </m:r>
                      </m:num>
                      <m:den>
                        <m:r>
                          <a:rPr lang="es-ES" sz="2800" i="1">
                            <a:solidFill>
                              <a:srgbClr val="FFFF00"/>
                            </a:solidFill>
                            <a:effectLst>
                              <a:outerShdw blurRad="50800" dist="63500" dir="2700000" algn="tl" rotWithShape="0">
                                <a:schemeClr val="tx1">
                                  <a:lumMod val="75000"/>
                                  <a:alpha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s-ES" sz="2800" i="1">
                        <a:solidFill>
                          <a:srgbClr val="FFFF00"/>
                        </a:solidFill>
                        <a:effectLst>
                          <a:outerShdw blurRad="50800" dist="63500" dir="2700000" algn="tl" rotWithShape="0">
                            <a:schemeClr val="tx1">
                              <a:lumMod val="75000"/>
                              <a:alpha val="75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+∆</m:t>
                    </m:r>
                    <m:sSup>
                      <m:sSupPr>
                        <m:ctrlPr>
                          <a:rPr lang="es-MX" sz="2800" i="1">
                            <a:solidFill>
                              <a:srgbClr val="FFFF00"/>
                            </a:solidFill>
                            <a:effectLst>
                              <a:outerShdw blurRad="50800" dist="63500" dir="2700000" algn="tl" rotWithShape="0">
                                <a:schemeClr val="tx1">
                                  <a:lumMod val="75000"/>
                                  <a:alpha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ES" sz="2800" i="1">
                            <a:solidFill>
                              <a:srgbClr val="FFFF00"/>
                            </a:solidFill>
                            <a:effectLst>
                              <a:outerShdw blurRad="50800" dist="63500" dir="2700000" algn="tl" rotWithShape="0">
                                <a:schemeClr val="tx1">
                                  <a:lumMod val="75000"/>
                                  <a:alpha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s-ES" sz="2800" i="1">
                            <a:solidFill>
                              <a:srgbClr val="FFFF00"/>
                            </a:solidFill>
                            <a:effectLst>
                              <a:outerShdw blurRad="50800" dist="63500" dir="2700000" algn="tl" rotWithShape="0">
                                <a:schemeClr val="tx1">
                                  <a:lumMod val="75000"/>
                                  <a:alpha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s-MX" sz="2800" i="1">
                            <a:solidFill>
                              <a:srgbClr val="FFFF00"/>
                            </a:solidFill>
                            <a:effectLst>
                              <a:outerShdw blurRad="50800" dist="63500" dir="2700000" algn="tl" rotWithShape="0">
                                <a:schemeClr val="tx1">
                                  <a:lumMod val="75000"/>
                                  <a:alpha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ES" sz="2800" i="1">
                            <a:solidFill>
                              <a:srgbClr val="FFFF00"/>
                            </a:solidFill>
                            <a:effectLst>
                              <a:outerShdw blurRad="50800" dist="63500" dir="2700000" algn="tl" rotWithShape="0">
                                <a:schemeClr val="tx1">
                                  <a:lumMod val="75000"/>
                                  <a:alpha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800" i="1">
                            <a:solidFill>
                              <a:srgbClr val="FFFF00"/>
                            </a:solidFill>
                            <a:effectLst>
                              <a:outerShdw blurRad="50800" dist="63500" dir="2700000" algn="tl" rotWithShape="0">
                                <a:schemeClr val="tx1">
                                  <a:lumMod val="75000"/>
                                  <a:alpha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s-MX" sz="2800" i="1">
                            <a:solidFill>
                              <a:srgbClr val="FFFF00"/>
                            </a:solidFill>
                            <a:effectLst>
                              <a:outerShdw blurRad="50800" dist="63500" dir="2700000" algn="tl" rotWithShape="0">
                                <a:schemeClr val="tx1">
                                  <a:lumMod val="75000"/>
                                  <a:alpha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MX" sz="2800" b="0" i="1" smtClean="0">
                                <a:solidFill>
                                  <a:srgbClr val="FFFF00"/>
                                </a:solidFill>
                                <a:effectLst>
                                  <a:outerShdw blurRad="50800" dist="63500" dir="2700000" algn="tl" rotWithShape="0">
                                    <a:schemeClr val="tx1">
                                      <a:lumMod val="75000"/>
                                      <a:alpha val="75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ES" sz="2800" i="1">
                                <a:solidFill>
                                  <a:srgbClr val="FFFF00"/>
                                </a:solidFill>
                                <a:effectLst>
                                  <a:outerShdw blurRad="50800" dist="63500" dir="2700000" algn="tl" rotWithShape="0">
                                    <a:schemeClr val="tx1">
                                      <a:lumMod val="75000"/>
                                      <a:alpha val="75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s-MX" sz="2800" b="0" i="1" smtClean="0">
                                <a:solidFill>
                                  <a:srgbClr val="FFFF00"/>
                                </a:solidFill>
                                <a:effectLst>
                                  <a:outerShdw blurRad="50800" dist="63500" dir="2700000" algn="tl" rotWithShape="0">
                                    <a:schemeClr val="tx1">
                                      <a:lumMod val="75000"/>
                                      <a:alpha val="75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sz="2800" i="1">
                            <a:solidFill>
                              <a:srgbClr val="FFFF00"/>
                            </a:solidFill>
                            <a:effectLst>
                              <a:outerShdw blurRad="50800" dist="63500" dir="2700000" algn="tl" rotWithShape="0">
                                <a:schemeClr val="tx1">
                                  <a:lumMod val="75000"/>
                                  <a:alpha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num>
                      <m:den>
                        <m:r>
                          <a:rPr lang="es-ES" sz="2800" i="1">
                            <a:solidFill>
                              <a:srgbClr val="FFFF00"/>
                            </a:solidFill>
                            <a:effectLst>
                              <a:outerShdw blurRad="50800" dist="63500" dir="2700000" algn="tl" rotWithShape="0">
                                <a:schemeClr val="tx1">
                                  <a:lumMod val="75000"/>
                                  <a:alpha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s-MX" sz="2800" b="0" i="1" smtClean="0">
                                <a:solidFill>
                                  <a:srgbClr val="FFFF00"/>
                                </a:solidFill>
                                <a:effectLst>
                                  <a:outerShdw blurRad="50800" dist="63500" dir="2700000" algn="tl" rotWithShape="0">
                                    <a:schemeClr val="tx1">
                                      <a:lumMod val="75000"/>
                                      <a:alpha val="75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ES" sz="2800" i="1">
                                <a:solidFill>
                                  <a:srgbClr val="FFFF00"/>
                                </a:solidFill>
                                <a:effectLst>
                                  <a:outerShdw blurRad="50800" dist="63500" dir="2700000" algn="tl" rotWithShape="0">
                                    <a:schemeClr val="tx1">
                                      <a:lumMod val="75000"/>
                                      <a:alpha val="75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MX" sz="2800" b="0" i="1" smtClean="0">
                                <a:solidFill>
                                  <a:srgbClr val="FFFF00"/>
                                </a:solidFill>
                                <a:effectLst>
                                  <a:outerShdw blurRad="50800" dist="63500" dir="2700000" algn="tl" rotWithShape="0">
                                    <a:schemeClr val="tx1">
                                      <a:lumMod val="75000"/>
                                      <a:alpha val="75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ES" sz="2800" i="1">
                        <a:solidFill>
                          <a:srgbClr val="FFFF00"/>
                        </a:solidFill>
                        <a:effectLst>
                          <a:outerShdw blurRad="50800" dist="63500" dir="2700000" algn="tl" rotWithShape="0">
                            <a:schemeClr val="tx1">
                              <a:lumMod val="75000"/>
                              <a:alpha val="75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+…+</m:t>
                    </m:r>
                  </m:oMath>
                </a14:m>
                <a:r>
                  <a:rPr lang="es-ES" sz="2800" dirty="0">
                    <a:solidFill>
                      <a:srgbClr val="FFFF00"/>
                    </a:solidFill>
                    <a:effectLst>
                      <a:outerShdw blurRad="50800" dist="63500" dir="2700000" algn="tl" rotWithShape="0">
                        <a:schemeClr val="tx1">
                          <a:lumMod val="75000"/>
                          <a:alpha val="75000"/>
                        </a:schemeClr>
                      </a:outerShdw>
                    </a:effectLst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2800" i="1">
                        <a:solidFill>
                          <a:srgbClr val="FFFF00"/>
                        </a:solidFill>
                        <a:effectLst>
                          <a:outerShdw blurRad="50800" dist="63500" dir="2700000" algn="tl" rotWithShape="0">
                            <a:schemeClr val="tx1">
                              <a:lumMod val="75000"/>
                              <a:alpha val="75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∆</m:t>
                    </m:r>
                    <m:sSup>
                      <m:sSupPr>
                        <m:ctrlPr>
                          <a:rPr lang="es-MX" sz="2800" i="1">
                            <a:solidFill>
                              <a:srgbClr val="FFFF00"/>
                            </a:solidFill>
                            <a:effectLst>
                              <a:outerShdw blurRad="50800" dist="63500" dir="2700000" algn="tl" rotWithShape="0">
                                <a:schemeClr val="tx1">
                                  <a:lumMod val="75000"/>
                                  <a:alpha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ES" sz="2800" i="1">
                            <a:solidFill>
                              <a:srgbClr val="FFFF00"/>
                            </a:solidFill>
                            <a:effectLst>
                              <a:outerShdw blurRad="50800" dist="63500" dir="2700000" algn="tl" rotWithShape="0">
                                <a:schemeClr val="tx1">
                                  <a:lumMod val="75000"/>
                                  <a:alpha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s-ES" sz="2800" i="1">
                            <a:solidFill>
                              <a:srgbClr val="FFFF00"/>
                            </a:solidFill>
                            <a:effectLst>
                              <a:outerShdw blurRad="50800" dist="63500" dir="2700000" algn="tl" rotWithShape="0">
                                <a:schemeClr val="tx1">
                                  <a:lumMod val="75000"/>
                                  <a:alpha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f>
                      <m:fPr>
                        <m:ctrlPr>
                          <a:rPr lang="es-MX" sz="2800" i="1">
                            <a:solidFill>
                              <a:srgbClr val="FFFF00"/>
                            </a:solidFill>
                            <a:effectLst>
                              <a:outerShdw blurRad="50800" dist="63500" dir="2700000" algn="tl" rotWithShape="0">
                                <a:schemeClr val="tx1">
                                  <a:lumMod val="75000"/>
                                  <a:alpha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ES" sz="2800" i="1">
                            <a:solidFill>
                              <a:srgbClr val="FFFF00"/>
                            </a:solidFill>
                            <a:effectLst>
                              <a:outerShdw blurRad="50800" dist="63500" dir="2700000" algn="tl" rotWithShape="0">
                                <a:schemeClr val="tx1">
                                  <a:lumMod val="75000"/>
                                  <a:alpha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800" i="1">
                            <a:solidFill>
                              <a:srgbClr val="FFFF00"/>
                            </a:solidFill>
                            <a:effectLst>
                              <a:outerShdw blurRad="50800" dist="63500" dir="2700000" algn="tl" rotWithShape="0">
                                <a:schemeClr val="tx1">
                                  <a:lumMod val="75000"/>
                                  <a:alpha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s-ES" sz="2800" i="1">
                            <a:solidFill>
                              <a:srgbClr val="FFFF00"/>
                            </a:solidFill>
                            <a:effectLst>
                              <a:outerShdw blurRad="50800" dist="63500" dir="2700000" algn="tl" rotWithShape="0">
                                <a:schemeClr val="tx1">
                                  <a:lumMod val="75000"/>
                                  <a:alpha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!</m:t>
                        </m:r>
                      </m:den>
                    </m:f>
                    <m:f>
                      <m:fPr>
                        <m:ctrlPr>
                          <a:rPr lang="es-MX" sz="2800" i="1">
                            <a:solidFill>
                              <a:srgbClr val="FFFF00"/>
                            </a:solidFill>
                            <a:effectLst>
                              <a:outerShdw blurRad="50800" dist="63500" dir="2700000" algn="tl" rotWithShape="0">
                                <a:schemeClr val="tx1">
                                  <a:lumMod val="75000"/>
                                  <a:alpha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MX" sz="2800" i="1">
                                <a:solidFill>
                                  <a:srgbClr val="FFFF00"/>
                                </a:solidFill>
                                <a:effectLst>
                                  <a:outerShdw blurRad="50800" dist="63500" dir="2700000" algn="tl" rotWithShape="0">
                                    <a:schemeClr val="tx1">
                                      <a:lumMod val="75000"/>
                                      <a:alpha val="75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ES" sz="2800" i="1">
                                <a:solidFill>
                                  <a:srgbClr val="FFFF00"/>
                                </a:solidFill>
                                <a:effectLst>
                                  <a:outerShdw blurRad="50800" dist="63500" dir="2700000" algn="tl" rotWithShape="0">
                                    <a:schemeClr val="tx1">
                                      <a:lumMod val="75000"/>
                                      <a:alpha val="75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s-ES" sz="2800" i="1">
                                <a:solidFill>
                                  <a:srgbClr val="FFFF00"/>
                                </a:solidFill>
                                <a:effectLst>
                                  <a:outerShdw blurRad="50800" dist="63500" dir="2700000" algn="tl" rotWithShape="0">
                                    <a:schemeClr val="tx1">
                                      <a:lumMod val="75000"/>
                                      <a:alpha val="75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s-ES" sz="2800" i="1">
                            <a:solidFill>
                              <a:srgbClr val="FFFF00"/>
                            </a:solidFill>
                            <a:effectLst>
                              <a:outerShdw blurRad="50800" dist="63500" dir="2700000" algn="tl" rotWithShape="0">
                                <a:schemeClr val="tx1">
                                  <a:lumMod val="75000"/>
                                  <a:alpha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num>
                      <m:den>
                        <m:sSup>
                          <m:sSupPr>
                            <m:ctrlPr>
                              <a:rPr lang="es-MX" sz="2800" i="1">
                                <a:solidFill>
                                  <a:srgbClr val="FFFF00"/>
                                </a:solidFill>
                                <a:effectLst>
                                  <a:outerShdw blurRad="50800" dist="63500" dir="2700000" algn="tl" rotWithShape="0">
                                    <a:schemeClr val="tx1">
                                      <a:lumMod val="75000"/>
                                      <a:alpha val="75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ES" sz="2800" i="1">
                                <a:solidFill>
                                  <a:srgbClr val="FFFF00"/>
                                </a:solidFill>
                                <a:effectLst>
                                  <a:outerShdw blurRad="50800" dist="63500" dir="2700000" algn="tl" rotWithShape="0">
                                    <a:schemeClr val="tx1">
                                      <a:lumMod val="75000"/>
                                      <a:alpha val="75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𝑑𝑥</m:t>
                            </m:r>
                          </m:e>
                          <m:sup>
                            <m:r>
                              <a:rPr lang="es-ES" sz="2800" i="1">
                                <a:solidFill>
                                  <a:srgbClr val="FFFF00"/>
                                </a:solidFill>
                                <a:effectLst>
                                  <a:outerShdw blurRad="50800" dist="63500" dir="2700000" algn="tl" rotWithShape="0">
                                    <a:schemeClr val="tx1">
                                      <a:lumMod val="75000"/>
                                      <a:alpha val="75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s-ES" sz="2800" i="1">
                        <a:solidFill>
                          <a:srgbClr val="FFFF00"/>
                        </a:solidFill>
                        <a:effectLst>
                          <a:outerShdw blurRad="50800" dist="63500" dir="2700000" algn="tl" rotWithShape="0">
                            <a:schemeClr val="tx1">
                              <a:lumMod val="75000"/>
                              <a:alpha val="75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+…</m:t>
                    </m:r>
                  </m:oMath>
                </a14:m>
                <a:r>
                  <a:rPr lang="es-ES" sz="2800" dirty="0">
                    <a:solidFill>
                      <a:srgbClr val="FFFF00"/>
                    </a:solidFill>
                    <a:effectLst>
                      <a:outerShdw blurRad="50800" dist="63500" dir="2700000" algn="tl" rotWithShape="0">
                        <a:schemeClr val="tx1">
                          <a:lumMod val="75000"/>
                          <a:alpha val="75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s-MX" sz="2800" dirty="0">
                  <a:solidFill>
                    <a:srgbClr val="FFFF00"/>
                  </a:solidFill>
                  <a:effectLst>
                    <a:outerShdw blurRad="50800" dist="63500" dir="2700000" algn="tl" rotWithShape="0">
                      <a:schemeClr val="tx1">
                        <a:lumMod val="75000"/>
                        <a:alpha val="75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Rectá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130" y="1742771"/>
                <a:ext cx="8166213" cy="76418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Imagen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487" y="3401657"/>
            <a:ext cx="4191000" cy="2476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ángulo 52"/>
              <p:cNvSpPr/>
              <p:nvPr/>
            </p:nvSpPr>
            <p:spPr>
              <a:xfrm>
                <a:off x="6045269" y="2706457"/>
                <a:ext cx="4413003" cy="627929"/>
              </a:xfrm>
              <a:prstGeom prst="rect">
                <a:avLst/>
              </a:prstGeom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4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s-MX" sz="24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ES" sz="24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s-ES" sz="24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+∆</m:t>
                        </m:r>
                        <m:r>
                          <a:rPr lang="es-ES" sz="24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s-ES" sz="2400" i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s-ES" sz="2400" i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s-MX" sz="24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ES" sz="24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s-ES" sz="2400" i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=∆</m:t>
                    </m:r>
                    <m:r>
                      <a:rPr lang="es-ES" sz="240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s-ES" sz="2400" i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s-MX" sz="24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ES" sz="24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𝑑𝑓</m:t>
                        </m:r>
                      </m:num>
                      <m:den>
                        <m:r>
                          <a:rPr lang="es-ES" sz="24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s-ES" sz="2400" i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s-ES" sz="2400" i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s-ES" sz="240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s-MX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3" name="Rectángulo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269" y="2706457"/>
                <a:ext cx="4413003" cy="62792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ángulo 53"/>
              <p:cNvSpPr/>
              <p:nvPr/>
            </p:nvSpPr>
            <p:spPr>
              <a:xfrm>
                <a:off x="7115643" y="3401657"/>
                <a:ext cx="2200411" cy="734047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800" b="1" smtClean="0">
                        <a:solidFill>
                          <a:srgbClr val="FFFF00"/>
                        </a:solidFill>
                        <a:effectLst>
                          <a:glow rad="228600">
                            <a:schemeClr val="accent6">
                              <a:satMod val="175000"/>
                              <a:alpha val="40000"/>
                            </a:schemeClr>
                          </a:glow>
                          <a:outerShdw blurRad="50800" dist="1397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s-ES" sz="2800" b="1" i="1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>
                          <a:glow rad="228600">
                            <a:schemeClr val="accent6">
                              <a:satMod val="175000"/>
                              <a:alpha val="40000"/>
                            </a:schemeClr>
                          </a:glow>
                          <a:outerShdw blurRad="50800" dist="1397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s-ES" sz="2800" b="1" i="0">
                        <a:ln>
                          <a:noFill/>
                        </a:ln>
                        <a:solidFill>
                          <a:srgbClr val="FFFF00"/>
                        </a:solidFill>
                        <a:effectLst>
                          <a:glow rad="228600">
                            <a:schemeClr val="accent6">
                              <a:satMod val="175000"/>
                              <a:alpha val="40000"/>
                            </a:schemeClr>
                          </a:glow>
                          <a:outerShdw blurRad="50800" dist="1397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s-MX" sz="2800" b="1" i="1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>
                              <a:glow rad="2286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  <a:outerShdw blurRad="50800" dist="139700" dir="2700000" algn="tl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MX" sz="2800" b="1" i="1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>
                                  <a:glow rad="228600">
                                    <a:schemeClr val="accent6">
                                      <a:satMod val="175000"/>
                                      <a:alpha val="40000"/>
                                    </a:schemeClr>
                                  </a:glow>
                                  <a:outerShdw blurRad="50800" dist="1397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ES" sz="2800" b="1" i="1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>
                                  <a:glow rad="228600">
                                    <a:schemeClr val="accent6">
                                      <a:satMod val="175000"/>
                                      <a:alpha val="40000"/>
                                    </a:schemeClr>
                                  </a:glow>
                                  <a:outerShdw blurRad="50800" dist="1397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𝒅𝒇</m:t>
                            </m:r>
                          </m:num>
                          <m:den>
                            <m:r>
                              <a:rPr lang="es-ES" sz="2800" b="1" i="1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>
                                  <a:glow rad="228600">
                                    <a:schemeClr val="accent6">
                                      <a:satMod val="175000"/>
                                      <a:alpha val="40000"/>
                                    </a:schemeClr>
                                  </a:glow>
                                  <a:outerShdw blurRad="50800" dist="1397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𝒅𝒙</m:t>
                            </m:r>
                          </m:den>
                        </m:f>
                      </m:e>
                    </m:d>
                    <m:r>
                      <a:rPr lang="es-ES" sz="2800" b="1" i="0">
                        <a:ln>
                          <a:noFill/>
                        </a:ln>
                        <a:solidFill>
                          <a:srgbClr val="FFFF00"/>
                        </a:solidFill>
                        <a:effectLst>
                          <a:glow rad="228600">
                            <a:schemeClr val="accent6">
                              <a:satMod val="175000"/>
                              <a:alpha val="40000"/>
                            </a:schemeClr>
                          </a:glow>
                          <a:outerShdw blurRad="50800" dist="1397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s-ES" sz="2800" b="1" i="1">
                        <a:ln>
                          <a:noFill/>
                        </a:ln>
                        <a:solidFill>
                          <a:srgbClr val="FFFF00"/>
                        </a:solidFill>
                        <a:effectLst>
                          <a:glow rad="228600">
                            <a:schemeClr val="accent6">
                              <a:satMod val="175000"/>
                              <a:alpha val="40000"/>
                            </a:schemeClr>
                          </a:glow>
                          <a:outerShdw blurRad="50800" dist="1397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s-ES" sz="2800" b="1" i="1" dirty="0">
                    <a:ln>
                      <a:noFill/>
                    </a:ln>
                    <a:solidFill>
                      <a:srgbClr val="FFFF00"/>
                    </a:solidFill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  <a:outerShdw blurRad="50800" dist="139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s-MX" sz="2800" b="1" dirty="0">
                  <a:solidFill>
                    <a:srgbClr val="FFFF0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139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4" name="Rectángulo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643" y="3401657"/>
                <a:ext cx="2200411" cy="734047"/>
              </a:xfrm>
              <a:prstGeom prst="rect">
                <a:avLst/>
              </a:prstGeom>
              <a:blipFill rotWithShape="0">
                <a:blip r:embed="rId9"/>
                <a:stretch>
                  <a:fillRect l="-1939" t="-5833" r="-1662" b="-25000"/>
                </a:stretch>
              </a:blipFill>
              <a:effectLst/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ángulo 54"/>
              <p:cNvSpPr/>
              <p:nvPr/>
            </p:nvSpPr>
            <p:spPr>
              <a:xfrm>
                <a:off x="4810123" y="4639907"/>
                <a:ext cx="7449839" cy="1649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114300" algn="r" hangingPunct="0">
                  <a:lnSpc>
                    <a:spcPct val="115000"/>
                  </a:lnSpc>
                  <a:spcBef>
                    <a:spcPts val="6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2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E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s-E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+∆</m:t>
                          </m:r>
                          <m:r>
                            <a:rPr lang="es-E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s-E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s-E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s-E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+∆</m:t>
                          </m:r>
                          <m:r>
                            <a:rPr lang="es-E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s-E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,…</m:t>
                          </m:r>
                        </m:e>
                      </m:d>
                      <m:r>
                        <a:rPr lang="es-ES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ES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E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s-E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s-E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s-E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,…</m:t>
                          </m:r>
                        </m:e>
                      </m:d>
                      <m:r>
                        <a:rPr lang="es-ES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es-MX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E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es-E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es-MX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s-E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s-E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s-E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den>
                          </m:f>
                          <m:r>
                            <a:rPr lang="es-E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+∆</m:t>
                          </m:r>
                          <m:r>
                            <a:rPr lang="es-E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f>
                            <m:fPr>
                              <m:ctrlPr>
                                <a:rPr lang="es-MX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s-E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s-E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s-E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s-ES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s-MX" sz="22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s-MX" sz="22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E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s-MX" sz="22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MX" sz="2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ES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r>
                              <a:rPr lang="es-ES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s-ES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s-MX" sz="2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MX" sz="22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s-ES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ES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s-MX" sz="22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es-ES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s-ES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s-E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MX" sz="2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ES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r>
                              <a:rPr lang="es-ES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s-MX" sz="2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MX" sz="22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s-ES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ES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s-MX" sz="22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es-ES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s-ES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s-E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+…+2∆</m:t>
                        </m:r>
                        <m:r>
                          <a:rPr lang="es-E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s-E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s-E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f>
                          <m:fPr>
                            <m:ctrlPr>
                              <a:rPr lang="es-MX" sz="2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MX" sz="22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s-ES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ES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s-ES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es-ES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  <m:r>
                              <a:rPr lang="es-ES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es-ES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s-E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+…</m:t>
                        </m:r>
                      </m:e>
                    </m:d>
                    <m:r>
                      <a:rPr lang="es-ES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+…</m:t>
                    </m:r>
                  </m:oMath>
                </a14:m>
                <a:r>
                  <a:rPr lang="es-ES" sz="2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s-MX" sz="2200" dirty="0"/>
              </a:p>
            </p:txBody>
          </p:sp>
        </mc:Choice>
        <mc:Fallback xmlns="">
          <p:sp>
            <p:nvSpPr>
              <p:cNvPr id="55" name="Rectángulo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123" y="4639907"/>
                <a:ext cx="7449839" cy="164968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ángulo 55"/>
              <p:cNvSpPr/>
              <p:nvPr/>
            </p:nvSpPr>
            <p:spPr>
              <a:xfrm>
                <a:off x="6045269" y="5015441"/>
                <a:ext cx="4683205" cy="1050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smtClean="0">
                          <a:solidFill>
                            <a:srgbClr val="FFFF00"/>
                          </a:solidFill>
                          <a:effectLst>
                            <a:glow rad="2286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  <a:outerShdw blurRad="50800" dist="1270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s-MX" sz="2800" i="1">
                          <a:solidFill>
                            <a:srgbClr val="FFFF00"/>
                          </a:solidFill>
                          <a:effectLst>
                            <a:glow rad="2286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  <a:outerShdw blurRad="50800" dist="1270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s-MX" sz="2800" i="0">
                          <a:solidFill>
                            <a:srgbClr val="FFFF00"/>
                          </a:solidFill>
                          <a:effectLst>
                            <a:glow rad="2286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  <a:outerShdw blurRad="50800" dist="1270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=∆</m:t>
                      </m:r>
                      <m:r>
                        <a:rPr lang="es-MX" sz="2800" i="1">
                          <a:solidFill>
                            <a:srgbClr val="FFFF00"/>
                          </a:solidFill>
                          <a:effectLst>
                            <a:glow rad="2286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  <a:outerShdw blurRad="50800" dist="1270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|"/>
                          <m:endChr m:val="|"/>
                          <m:ctrlPr>
                            <a:rPr lang="es-MX" sz="2800" i="1">
                              <a:solidFill>
                                <a:srgbClr val="FFFF00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  <a:outerShdw blurRad="50800" dist="1270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MX" sz="2800" i="1">
                                  <a:solidFill>
                                    <a:srgbClr val="FFFF00"/>
                                  </a:solidFill>
                                  <a:effectLst>
                                    <a:glow rad="2286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  <a:outerShdw blurRad="50800" dist="127000" dir="2700000" algn="tl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2800" i="0">
                                  <a:solidFill>
                                    <a:srgbClr val="FFFF00"/>
                                  </a:solidFill>
                                  <a:effectLst>
                                    <a:glow rad="2286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  <a:outerShdw blurRad="50800" dist="127000" dir="2700000" algn="tl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MX" sz="2800" i="1">
                                  <a:solidFill>
                                    <a:srgbClr val="FFFF00"/>
                                  </a:solidFill>
                                  <a:effectLst>
                                    <a:glow rad="2286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  <a:outerShdw blurRad="50800" dist="127000" dir="2700000" algn="tl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s-MX" sz="2800" i="0">
                                  <a:solidFill>
                                    <a:srgbClr val="FFFF00"/>
                                  </a:solidFill>
                                  <a:effectLst>
                                    <a:glow rad="2286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  <a:outerShdw blurRad="50800" dist="127000" dir="2700000" algn="tl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MX" sz="2800" i="1">
                                  <a:solidFill>
                                    <a:srgbClr val="FFFF00"/>
                                  </a:solidFill>
                                  <a:effectLst>
                                    <a:glow rad="2286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  <a:outerShdw blurRad="50800" dist="127000" dir="2700000" algn="tl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</m:e>
                      </m:d>
                      <m:r>
                        <a:rPr lang="es-MX" sz="2800" i="0">
                          <a:solidFill>
                            <a:srgbClr val="FFFF00"/>
                          </a:solidFill>
                          <a:effectLst>
                            <a:glow rad="2286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  <a:outerShdw blurRad="50800" dist="1270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s-MX" sz="2800" i="1">
                          <a:solidFill>
                            <a:srgbClr val="FFFF00"/>
                          </a:solidFill>
                          <a:effectLst>
                            <a:glow rad="2286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  <a:outerShdw blurRad="50800" dist="1270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|"/>
                          <m:endChr m:val="|"/>
                          <m:ctrlPr>
                            <a:rPr lang="es-MX" sz="2800" i="1">
                              <a:solidFill>
                                <a:srgbClr val="FFFF00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  <a:outerShdw blurRad="50800" dist="1270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MX" sz="2800" i="1">
                                  <a:solidFill>
                                    <a:srgbClr val="FFFF00"/>
                                  </a:solidFill>
                                  <a:effectLst>
                                    <a:glow rad="2286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  <a:outerShdw blurRad="50800" dist="127000" dir="2700000" algn="tl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2800" i="0">
                                  <a:solidFill>
                                    <a:srgbClr val="FFFF00"/>
                                  </a:solidFill>
                                  <a:effectLst>
                                    <a:glow rad="2286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  <a:outerShdw blurRad="50800" dist="127000" dir="2700000" algn="tl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MX" sz="2800" i="1">
                                  <a:solidFill>
                                    <a:srgbClr val="FFFF00"/>
                                  </a:solidFill>
                                  <a:effectLst>
                                    <a:glow rad="2286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  <a:outerShdw blurRad="50800" dist="127000" dir="2700000" algn="tl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s-MX" sz="2800" i="0">
                                  <a:solidFill>
                                    <a:srgbClr val="FFFF00"/>
                                  </a:solidFill>
                                  <a:effectLst>
                                    <a:glow rad="2286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  <a:outerShdw blurRad="50800" dist="127000" dir="2700000" algn="tl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MX" sz="2800" i="1">
                                  <a:solidFill>
                                    <a:srgbClr val="FFFF00"/>
                                  </a:solidFill>
                                  <a:effectLst>
                                    <a:glow rad="2286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  <a:outerShdw blurRad="50800" dist="127000" dir="2700000" algn="tl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s-MX" sz="2800" i="0">
                          <a:solidFill>
                            <a:srgbClr val="FFFF00"/>
                          </a:solidFill>
                          <a:effectLst>
                            <a:glow rad="2286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  <a:outerShdw blurRad="50800" dist="1270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s-MX" sz="2800" dirty="0">
                  <a:solidFill>
                    <a:srgbClr val="FFFF0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1270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6" name="Rectángulo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269" y="5015441"/>
                <a:ext cx="4683205" cy="1050993"/>
              </a:xfrm>
              <a:prstGeom prst="rect">
                <a:avLst/>
              </a:prstGeom>
              <a:blipFill rotWithShape="0">
                <a:blip r:embed="rId11"/>
                <a:stretch>
                  <a:fillRect l="-1823" t="-12791" r="-4427" b="-3081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n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75130" y="1383891"/>
            <a:ext cx="374356" cy="374356"/>
          </a:xfrm>
          <a:prstGeom prst="rect">
            <a:avLst/>
          </a:prstGeom>
          <a:effectLst>
            <a:outerShdw blurRad="50800" dist="139700" dir="2700000" algn="tl" rotWithShape="0">
              <a:schemeClr val="tx1">
                <a:lumMod val="75000"/>
                <a:alpha val="50000"/>
              </a:scheme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3880" y="1287371"/>
            <a:ext cx="374356" cy="374356"/>
          </a:xfrm>
          <a:prstGeom prst="rect">
            <a:avLst/>
          </a:prstGeom>
          <a:effectLst>
            <a:outerShdw blurRad="50800" dist="139700" dir="2700000" algn="tl" rotWithShape="0">
              <a:schemeClr val="tx1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889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4" grpId="0"/>
      <p:bldP spid="53" grpId="0"/>
      <p:bldP spid="54" grpId="0"/>
      <p:bldP spid="55" grpId="0"/>
      <p:bldP spid="55" grpId="1"/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6380" cy="1020762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Objetivo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D05713E1-95A7-4A0C-BFFF-C8E3EF4FED91}"/>
              </a:ext>
            </a:extLst>
          </p:cNvPr>
          <p:cNvSpPr txBox="1">
            <a:spLocks/>
          </p:cNvSpPr>
          <p:nvPr/>
        </p:nvSpPr>
        <p:spPr>
          <a:xfrm>
            <a:off x="596668" y="1879072"/>
            <a:ext cx="10752650" cy="3731314"/>
          </a:xfrm>
          <a:prstGeom prst="rect">
            <a:avLst/>
          </a:prstGeom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ES" sz="28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rgbClr val="F8E6A2">
                      <a:alpha val="40000"/>
                    </a:srgbClr>
                  </a:glow>
                </a:effectLst>
                <a:latin typeface="Bradley Hand ITC" panose="03070402050302030203" pitchFamily="66" charset="0"/>
              </a:rPr>
              <a:t>Recordar</a:t>
            </a:r>
            <a:r>
              <a:rPr lang="es-ES" sz="2800" b="1" dirty="0">
                <a:blipFill>
                  <a:blip r:embed="rId4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 como estimar y manejar incertidumbres experimentales y como graficar datos experimentales.  </a:t>
            </a:r>
          </a:p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ES" sz="2800" b="1" dirty="0">
                <a:blipFill>
                  <a:blip r:embed="rId4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Conceptos utilizados durante el curso.</a:t>
            </a:r>
          </a:p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ES" sz="2800" b="1" dirty="0">
                <a:blipFill>
                  <a:blip r:embed="rId4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Simplificación de la “</a:t>
            </a:r>
            <a:r>
              <a:rPr lang="es-MX" sz="2800" b="1" dirty="0">
                <a:blipFill>
                  <a:blip r:embed="rId4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Guía para la expresión de incertidumbres en mediciones” (GUM-1995 con correcciones).</a:t>
            </a:r>
            <a:endParaRPr lang="es-ES" sz="2800" b="1" dirty="0">
              <a:blipFill>
                <a:blip r:embed="rId4"/>
                <a:tile tx="0" ty="0" sx="100000" sy="100000" flip="none" algn="tl"/>
              </a:blipFill>
              <a:effectLst>
                <a:glow rad="63500">
                  <a:schemeClr val="tx1">
                    <a:lumMod val="75000"/>
                    <a:alpha val="40000"/>
                  </a:schemeClr>
                </a:glow>
              </a:effectLst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60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 fontScale="90000"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Incertidumbres en mediciones indirectas</a:t>
            </a:r>
            <a:endParaRPr lang="es-MX" sz="4400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xmlns="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421990" y="1766805"/>
            <a:ext cx="11170739" cy="864809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4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En general, las mediciones presentan una distribución Normal (Gaussiana).</a:t>
            </a:r>
          </a:p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4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¿Qué pasa si sumamos dos mediciones?.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4">
                <a:extLst>
                  <a:ext uri="{FF2B5EF4-FFF2-40B4-BE49-F238E27FC236}">
                    <a16:creationId xmlns:a16="http://schemas.microsoft.com/office/drawing/2014/main" xmlns="" id="{67FFFC49-8896-429B-951E-81DD0AF85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990" y="5218765"/>
                <a:ext cx="11170739" cy="1281787"/>
              </a:xfrm>
              <a:prstGeom prst="rect">
                <a:avLst/>
              </a:prstGeom>
              <a:effectLst>
                <a:glow rad="127000">
                  <a:schemeClr val="tx1">
                    <a:lumMod val="75000"/>
                  </a:schemeClr>
                </a:glow>
              </a:effectLst>
            </p:spPr>
            <p:txBody>
              <a:bodyPr>
                <a:noAutofit/>
              </a:bodyPr>
              <a:lstStyle/>
              <a:p>
                <a:pPr marL="274320" indent="-212598" defTabSz="685800">
                  <a:spcBef>
                    <a:spcPts val="45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/>
                </a:pPr>
                <a:r>
                  <a:rPr lang="es-MX" sz="2400" b="1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La probabilidad de que la desviación sea </a:t>
                </a:r>
                <a14:m>
                  <m:oMath xmlns:m="http://schemas.openxmlformats.org/officeDocument/2006/math">
                    <m:r>
                      <a:rPr lang="es-MX" sz="2400" b="1" i="1" smtClean="0">
                        <a:blipFill>
                          <a:blip r:embed="rId2"/>
                          <a:tile tx="0" ty="0" sx="100000" sy="100000" flip="none" algn="tl"/>
                        </a:blipFill>
                        <a:effectLst>
                          <a:glow rad="63500">
                            <a:schemeClr val="tx1">
                              <a:lumMod val="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s-MX" sz="2400" b="1" i="1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635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 b="1" i="1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635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s-MX" sz="2400" b="1" i="1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635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s-MX" sz="2400" b="1" i="1" smtClean="0">
                        <a:blipFill>
                          <a:blip r:embed="rId2"/>
                          <a:tile tx="0" ty="0" sx="100000" sy="100000" flip="none" algn="tl"/>
                        </a:blipFill>
                        <a:effectLst>
                          <a:glow rad="63500">
                            <a:schemeClr val="tx1">
                              <a:lumMod val="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sSub>
                      <m:sSubPr>
                        <m:ctrlPr>
                          <a:rPr lang="es-MX" sz="2400" b="1" i="1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635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 b="1" i="1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635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s-MX" sz="2400" b="1" i="1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635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s-MX" sz="2400" b="1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 es muy pequeña, sobre-estima la incertidumbre.</a:t>
                </a:r>
              </a:p>
              <a:p>
                <a:pPr marL="274320" indent="-212598" defTabSz="685800">
                  <a:spcBef>
                    <a:spcPts val="45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/>
                </a:pPr>
                <a:r>
                  <a:rPr lang="es-MX" sz="2400" b="1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La adición en cuadratura es un mejor estimado.</a:t>
                </a:r>
              </a:p>
              <a:p>
                <a:pPr marL="274320" indent="-212598" defTabSz="685800">
                  <a:spcBef>
                    <a:spcPts val="45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/>
                </a:pPr>
                <a:endParaRPr lang="es-MX" sz="2400" b="1" dirty="0">
                  <a:blipFill>
                    <a:blip r:embed="rId2"/>
                    <a:tile tx="0" ty="0" sx="100000" sy="100000" flip="none" algn="tl"/>
                  </a:blipFill>
                  <a:effectLst>
                    <a:glow rad="63500">
                      <a:schemeClr val="tx1">
                        <a:lumMod val="75000"/>
                        <a:alpha val="40000"/>
                      </a:schemeClr>
                    </a:glow>
                  </a:effectLst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6" name="Rectangle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FFFC49-8896-429B-951E-81DD0AF85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90" y="5218765"/>
                <a:ext cx="11170739" cy="12817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glow rad="127000">
                  <a:schemeClr val="tx1">
                    <a:lumMod val="75000"/>
                  </a:schemeClr>
                </a:glo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ángulo 16"/>
              <p:cNvSpPr/>
              <p:nvPr/>
            </p:nvSpPr>
            <p:spPr>
              <a:xfrm>
                <a:off x="6322153" y="2157429"/>
                <a:ext cx="4163384" cy="461665"/>
              </a:xfrm>
              <a:prstGeom prst="rect">
                <a:avLst/>
              </a:prstGeom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400" i="1" smtClean="0">
                        <a:solidFill>
                          <a:srgbClr val="FFFF00"/>
                        </a:solidFill>
                        <a:effectLst>
                          <a:glow rad="88900">
                            <a:srgbClr val="F8E6A2">
                              <a:alpha val="40000"/>
                            </a:srgbClr>
                          </a:glo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s-ES" sz="2400" i="1">
                        <a:solidFill>
                          <a:srgbClr val="FFFF00"/>
                        </a:solidFill>
                        <a:effectLst>
                          <a:glow rad="88900">
                            <a:srgbClr val="F8E6A2">
                              <a:alpha val="40000"/>
                            </a:srgbClr>
                          </a:glo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s-MX" sz="2400" b="0" i="1" smtClean="0">
                            <a:solidFill>
                              <a:srgbClr val="FFFF00"/>
                            </a:solidFill>
                            <a:effectLst>
                              <a:glow rad="88900">
                                <a:srgbClr val="F8E6A2">
                                  <a:alpha val="40000"/>
                                </a:srgbClr>
                              </a:glo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MX" sz="2400" b="0" i="1" smtClean="0">
                                <a:solidFill>
                                  <a:srgbClr val="FFFF00"/>
                                </a:solidFill>
                                <a:effectLst>
                                  <a:glow rad="88900">
                                    <a:srgbClr val="F8E6A2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MX" sz="2400" b="0" i="1" smtClean="0">
                                <a:solidFill>
                                  <a:srgbClr val="FFFF00"/>
                                </a:solidFill>
                                <a:effectLst>
                                  <a:glow rad="88900">
                                    <a:srgbClr val="F8E6A2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MX" sz="2400" b="0" i="1" smtClean="0">
                                <a:solidFill>
                                  <a:srgbClr val="FFFF00"/>
                                </a:solidFill>
                                <a:effectLst>
                                  <a:glow rad="88900">
                                    <a:srgbClr val="F8E6A2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MX" sz="2400" b="0" i="1" smtClean="0">
                            <a:solidFill>
                              <a:srgbClr val="FFFF00"/>
                            </a:solidFill>
                            <a:effectLst>
                              <a:glow rad="88900">
                                <a:srgbClr val="F8E6A2">
                                  <a:alpha val="40000"/>
                                </a:srgbClr>
                              </a:glo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±∆</m:t>
                        </m:r>
                        <m:sSub>
                          <m:sSubPr>
                            <m:ctrlPr>
                              <a:rPr lang="es-MX" sz="2400" b="0" i="1" smtClean="0">
                                <a:solidFill>
                                  <a:srgbClr val="FFFF00"/>
                                </a:solidFill>
                                <a:effectLst>
                                  <a:glow rad="88900">
                                    <a:srgbClr val="F8E6A2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MX" sz="2400" b="0" i="1" smtClean="0">
                                <a:solidFill>
                                  <a:srgbClr val="FFFF00"/>
                                </a:solidFill>
                                <a:effectLst>
                                  <a:glow rad="88900">
                                    <a:srgbClr val="F8E6A2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MX" sz="2400" b="0" i="1" smtClean="0">
                                <a:solidFill>
                                  <a:srgbClr val="FFFF00"/>
                                </a:solidFill>
                                <a:effectLst>
                                  <a:glow rad="88900">
                                    <a:srgbClr val="F8E6A2">
                                      <a:alpha val="40000"/>
                                    </a:srgbClr>
                                  </a:glo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s-MX" sz="2400" b="0" i="1" smtClean="0">
                        <a:solidFill>
                          <a:srgbClr val="FFFF00"/>
                        </a:solidFill>
                        <a:effectLst>
                          <a:glow rad="88900">
                            <a:srgbClr val="F8E6A2">
                              <a:alpha val="40000"/>
                            </a:srgbClr>
                          </a:glo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+(</m:t>
                    </m:r>
                    <m:sSub>
                      <m:sSubPr>
                        <m:ctrlPr>
                          <a:rPr lang="es-MX" sz="2400" b="0" i="1" smtClean="0">
                            <a:solidFill>
                              <a:srgbClr val="FFFF00"/>
                            </a:solidFill>
                            <a:effectLst>
                              <a:glow rad="88900">
                                <a:srgbClr val="F8E6A2">
                                  <a:alpha val="40000"/>
                                </a:srgbClr>
                              </a:glo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2400" b="0" i="1" smtClean="0">
                            <a:solidFill>
                              <a:srgbClr val="FFFF00"/>
                            </a:solidFill>
                            <a:effectLst>
                              <a:glow rad="88900">
                                <a:srgbClr val="F8E6A2">
                                  <a:alpha val="40000"/>
                                </a:srgbClr>
                              </a:glo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s-MX" sz="2400" b="0" i="1" smtClean="0">
                            <a:solidFill>
                              <a:srgbClr val="FFFF00"/>
                            </a:solidFill>
                            <a:effectLst>
                              <a:glow rad="88900">
                                <a:srgbClr val="F8E6A2">
                                  <a:alpha val="40000"/>
                                </a:srgbClr>
                              </a:glo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s-MX" sz="2400" b="0" i="1" smtClean="0">
                        <a:solidFill>
                          <a:srgbClr val="FFFF00"/>
                        </a:solidFill>
                        <a:effectLst>
                          <a:glow rad="88900">
                            <a:srgbClr val="F8E6A2">
                              <a:alpha val="40000"/>
                            </a:srgb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±∆</m:t>
                    </m:r>
                    <m:sSub>
                      <m:sSubPr>
                        <m:ctrlPr>
                          <a:rPr lang="es-MX" sz="2400" b="0" i="1" smtClean="0">
                            <a:solidFill>
                              <a:srgbClr val="FFFF00"/>
                            </a:solidFill>
                            <a:effectLst>
                              <a:glow rad="88900">
                                <a:srgbClr val="F8E6A2">
                                  <a:alpha val="40000"/>
                                </a:srgbClr>
                              </a:glo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2400" b="0" i="1" smtClean="0">
                            <a:solidFill>
                              <a:srgbClr val="FFFF00"/>
                            </a:solidFill>
                            <a:effectLst>
                              <a:glow rad="88900">
                                <a:srgbClr val="F8E6A2">
                                  <a:alpha val="40000"/>
                                </a:srgbClr>
                              </a:glo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s-MX" sz="2400" b="0" i="1" smtClean="0">
                            <a:solidFill>
                              <a:srgbClr val="FFFF00"/>
                            </a:solidFill>
                            <a:effectLst>
                              <a:glow rad="88900">
                                <a:srgbClr val="F8E6A2">
                                  <a:alpha val="40000"/>
                                </a:srgbClr>
                              </a:glo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s-MX" sz="2400" b="0" i="1" smtClean="0">
                        <a:solidFill>
                          <a:srgbClr val="FFFF00"/>
                        </a:solidFill>
                        <a:effectLst>
                          <a:glow rad="88900">
                            <a:srgbClr val="F8E6A2">
                              <a:alpha val="40000"/>
                            </a:srgbClr>
                          </a:glo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s-ES" sz="2400" dirty="0">
                    <a:solidFill>
                      <a:srgbClr val="FFFF00"/>
                    </a:solidFill>
                    <a:effectLst>
                      <a:glow rad="88900">
                        <a:srgbClr val="F8E6A2">
                          <a:alpha val="40000"/>
                        </a:srgbClr>
                      </a:glo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s-MX" sz="2400" dirty="0">
                  <a:solidFill>
                    <a:srgbClr val="FFFF00"/>
                  </a:solidFill>
                  <a:effectLst>
                    <a:glow rad="88900">
                      <a:srgbClr val="F8E6A2">
                        <a:alpha val="40000"/>
                      </a:srgb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17" name="Rectá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153" y="2157429"/>
                <a:ext cx="4163384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41"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recto 2"/>
          <p:cNvCxnSpPr/>
          <p:nvPr/>
        </p:nvCxnSpPr>
        <p:spPr>
          <a:xfrm flipV="1">
            <a:off x="789764" y="3878934"/>
            <a:ext cx="1404000" cy="0"/>
          </a:xfrm>
          <a:prstGeom prst="line">
            <a:avLst/>
          </a:prstGeom>
          <a:ln w="25400">
            <a:solidFill>
              <a:schemeClr val="accent3">
                <a:lumMod val="40000"/>
                <a:lumOff val="60000"/>
              </a:schemeClr>
            </a:solidFill>
            <a:miter lim="800000"/>
            <a:tailEnd type="none"/>
          </a:ln>
          <a:effectLst>
            <a:glow rad="63500">
              <a:schemeClr val="accent3">
                <a:lumMod val="20000"/>
                <a:lumOff val="8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ángulo 19"/>
              <p:cNvSpPr/>
              <p:nvPr/>
            </p:nvSpPr>
            <p:spPr>
              <a:xfrm>
                <a:off x="686403" y="3926444"/>
                <a:ext cx="1641796" cy="461665"/>
              </a:xfrm>
              <a:prstGeom prst="rect">
                <a:avLst/>
              </a:prstGeom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MX" sz="2400" b="0" i="1" smtClean="0">
                              <a:solidFill>
                                <a:schemeClr val="accent3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glow rad="63500">
                                  <a:schemeClr val="accent3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2400" b="0" i="1" smtClean="0">
                                  <a:solidFill>
                                    <a:schemeClr val="accent3">
                                      <a:lumMod val="40000"/>
                                      <a:lumOff val="60000"/>
                                    </a:schemeClr>
                                  </a:solidFill>
                                  <a:effectLst>
                                    <a:glow rad="63500">
                                      <a:schemeClr val="accent3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solidFill>
                                    <a:schemeClr val="accent3">
                                      <a:lumMod val="40000"/>
                                      <a:lumOff val="60000"/>
                                    </a:schemeClr>
                                  </a:solidFill>
                                  <a:effectLst>
                                    <a:glow rad="63500">
                                      <a:schemeClr val="accent3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MX" sz="2400" b="0" i="1" smtClean="0">
                                  <a:solidFill>
                                    <a:schemeClr val="accent3">
                                      <a:lumMod val="40000"/>
                                      <a:lumOff val="60000"/>
                                    </a:schemeClr>
                                  </a:solidFill>
                                  <a:effectLst>
                                    <a:glow rad="63500">
                                      <a:schemeClr val="accent3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MX" sz="2400" b="0" i="1" smtClean="0">
                              <a:solidFill>
                                <a:schemeClr val="accent3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glow rad="63500">
                                  <a:schemeClr val="accent3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±∆</m:t>
                          </m:r>
                          <m:sSub>
                            <m:sSubPr>
                              <m:ctrlPr>
                                <a:rPr lang="es-MX" sz="2400" b="0" i="1" smtClean="0">
                                  <a:solidFill>
                                    <a:schemeClr val="accent3">
                                      <a:lumMod val="40000"/>
                                      <a:lumOff val="60000"/>
                                    </a:schemeClr>
                                  </a:solidFill>
                                  <a:effectLst>
                                    <a:glow rad="63500">
                                      <a:schemeClr val="accent3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solidFill>
                                    <a:schemeClr val="accent3">
                                      <a:lumMod val="40000"/>
                                      <a:lumOff val="60000"/>
                                    </a:schemeClr>
                                  </a:solidFill>
                                  <a:effectLst>
                                    <a:glow rad="63500">
                                      <a:schemeClr val="accent3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MX" sz="2400" b="0" i="1" smtClean="0">
                                  <a:solidFill>
                                    <a:schemeClr val="accent3">
                                      <a:lumMod val="40000"/>
                                      <a:lumOff val="60000"/>
                                    </a:schemeClr>
                                  </a:solidFill>
                                  <a:effectLst>
                                    <a:glow rad="63500">
                                      <a:schemeClr val="accent3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MX" sz="2400" dirty="0">
                  <a:solidFill>
                    <a:schemeClr val="accent3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0" name="Rectá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03" y="3926444"/>
                <a:ext cx="1641796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upo 9"/>
          <p:cNvGrpSpPr/>
          <p:nvPr/>
        </p:nvGrpSpPr>
        <p:grpSpPr>
          <a:xfrm>
            <a:off x="1952312" y="3774832"/>
            <a:ext cx="540000" cy="218585"/>
            <a:chOff x="6509288" y="3655015"/>
            <a:chExt cx="540000" cy="218585"/>
          </a:xfrm>
        </p:grpSpPr>
        <p:grpSp>
          <p:nvGrpSpPr>
            <p:cNvPr id="9" name="Grupo 8"/>
            <p:cNvGrpSpPr/>
            <p:nvPr/>
          </p:nvGrpSpPr>
          <p:grpSpPr>
            <a:xfrm>
              <a:off x="6509288" y="3655015"/>
              <a:ext cx="540000" cy="218585"/>
              <a:chOff x="6509288" y="3655015"/>
              <a:chExt cx="540000" cy="218585"/>
            </a:xfrm>
          </p:grpSpPr>
          <p:cxnSp>
            <p:nvCxnSpPr>
              <p:cNvPr id="8" name="Conector recto 7"/>
              <p:cNvCxnSpPr/>
              <p:nvPr/>
            </p:nvCxnSpPr>
            <p:spPr>
              <a:xfrm flipH="1">
                <a:off x="6509288" y="3657600"/>
                <a:ext cx="0" cy="216000"/>
              </a:xfrm>
              <a:prstGeom prst="line">
                <a:avLst/>
              </a:prstGeom>
              <a:ln w="25400"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ector recto 24"/>
              <p:cNvCxnSpPr/>
              <p:nvPr/>
            </p:nvCxnSpPr>
            <p:spPr>
              <a:xfrm flipH="1">
                <a:off x="7033645" y="3655015"/>
                <a:ext cx="0" cy="216000"/>
              </a:xfrm>
              <a:prstGeom prst="line">
                <a:avLst/>
              </a:prstGeom>
              <a:ln w="25400"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25"/>
              <p:cNvCxnSpPr/>
              <p:nvPr/>
            </p:nvCxnSpPr>
            <p:spPr>
              <a:xfrm rot="16200000" flipH="1">
                <a:off x="6779288" y="3495600"/>
                <a:ext cx="0" cy="540000"/>
              </a:xfrm>
              <a:prstGeom prst="line">
                <a:avLst/>
              </a:prstGeom>
              <a:ln w="25400"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Elipse 5"/>
            <p:cNvSpPr/>
            <p:nvPr/>
          </p:nvSpPr>
          <p:spPr>
            <a:xfrm>
              <a:off x="6717296" y="3701509"/>
              <a:ext cx="108000" cy="108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14" name="Conector recto 13"/>
          <p:cNvCxnSpPr/>
          <p:nvPr/>
        </p:nvCxnSpPr>
        <p:spPr>
          <a:xfrm flipV="1">
            <a:off x="2193764" y="3800073"/>
            <a:ext cx="1404000" cy="0"/>
          </a:xfrm>
          <a:prstGeom prst="line">
            <a:avLst/>
          </a:prstGeom>
          <a:ln w="25400">
            <a:solidFill>
              <a:schemeClr val="accent4">
                <a:lumMod val="40000"/>
                <a:lumOff val="60000"/>
              </a:schemeClr>
            </a:solidFill>
            <a:miter lim="800000"/>
            <a:tailEnd type="none"/>
          </a:ln>
          <a:effectLst>
            <a:glow rad="76200">
              <a:schemeClr val="accent4">
                <a:lumMod val="20000"/>
                <a:lumOff val="8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/>
              <p:cNvSpPr/>
              <p:nvPr/>
            </p:nvSpPr>
            <p:spPr>
              <a:xfrm>
                <a:off x="2467287" y="3857280"/>
                <a:ext cx="1656031" cy="461665"/>
              </a:xfrm>
              <a:prstGeom prst="rect">
                <a:avLst/>
              </a:prstGeom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MX" sz="2400" b="0" i="1" smtClean="0">
                              <a:solidFill>
                                <a:schemeClr val="tx2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glow rad="63500">
                                  <a:schemeClr val="accent3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2400" b="0" i="1" smtClean="0">
                                  <a:solidFill>
                                    <a:schemeClr val="tx2">
                                      <a:lumMod val="40000"/>
                                      <a:lumOff val="60000"/>
                                    </a:schemeClr>
                                  </a:solidFill>
                                  <a:effectLst>
                                    <a:glow rad="63500">
                                      <a:schemeClr val="accent3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solidFill>
                                    <a:schemeClr val="tx2">
                                      <a:lumMod val="40000"/>
                                      <a:lumOff val="60000"/>
                                    </a:schemeClr>
                                  </a:solidFill>
                                  <a:effectLst>
                                    <a:glow rad="63500">
                                      <a:schemeClr val="accent3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MX" sz="2400" b="0" i="1" smtClean="0">
                                  <a:solidFill>
                                    <a:schemeClr val="tx2">
                                      <a:lumMod val="40000"/>
                                      <a:lumOff val="60000"/>
                                    </a:schemeClr>
                                  </a:solidFill>
                                  <a:effectLst>
                                    <a:glow rad="63500">
                                      <a:schemeClr val="accent3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MX" sz="2400" b="0" i="1" smtClean="0">
                              <a:solidFill>
                                <a:schemeClr val="tx2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glow rad="63500">
                                  <a:schemeClr val="accent3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±∆</m:t>
                          </m:r>
                          <m:sSub>
                            <m:sSubPr>
                              <m:ctrlPr>
                                <a:rPr lang="es-MX" sz="2400" b="0" i="1" smtClean="0">
                                  <a:solidFill>
                                    <a:schemeClr val="tx2">
                                      <a:lumMod val="40000"/>
                                      <a:lumOff val="60000"/>
                                    </a:schemeClr>
                                  </a:solidFill>
                                  <a:effectLst>
                                    <a:glow rad="63500">
                                      <a:schemeClr val="accent3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solidFill>
                                    <a:schemeClr val="tx2">
                                      <a:lumMod val="40000"/>
                                      <a:lumOff val="60000"/>
                                    </a:schemeClr>
                                  </a:solidFill>
                                  <a:effectLst>
                                    <a:glow rad="63500">
                                      <a:schemeClr val="accent3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MX" sz="2400" b="0" i="1" smtClean="0">
                                  <a:solidFill>
                                    <a:schemeClr val="tx2">
                                      <a:lumMod val="40000"/>
                                      <a:lumOff val="60000"/>
                                    </a:schemeClr>
                                  </a:solidFill>
                                  <a:effectLst>
                                    <a:glow rad="63500">
                                      <a:schemeClr val="accent3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MX" sz="2400" dirty="0">
                  <a:solidFill>
                    <a:schemeClr val="tx2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18" name="Rectá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287" y="3857280"/>
                <a:ext cx="1656031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o 18"/>
          <p:cNvGrpSpPr/>
          <p:nvPr/>
        </p:nvGrpSpPr>
        <p:grpSpPr>
          <a:xfrm>
            <a:off x="3324562" y="3695971"/>
            <a:ext cx="540000" cy="218585"/>
            <a:chOff x="6509288" y="3655015"/>
            <a:chExt cx="540000" cy="218585"/>
          </a:xfrm>
        </p:grpSpPr>
        <p:grpSp>
          <p:nvGrpSpPr>
            <p:cNvPr id="21" name="Grupo 20"/>
            <p:cNvGrpSpPr/>
            <p:nvPr/>
          </p:nvGrpSpPr>
          <p:grpSpPr>
            <a:xfrm>
              <a:off x="6509288" y="3655015"/>
              <a:ext cx="540000" cy="218585"/>
              <a:chOff x="6509288" y="3655015"/>
              <a:chExt cx="540000" cy="218585"/>
            </a:xfrm>
          </p:grpSpPr>
          <p:cxnSp>
            <p:nvCxnSpPr>
              <p:cNvPr id="23" name="Conector recto 22"/>
              <p:cNvCxnSpPr/>
              <p:nvPr/>
            </p:nvCxnSpPr>
            <p:spPr>
              <a:xfrm flipH="1">
                <a:off x="6509288" y="3657600"/>
                <a:ext cx="0" cy="216000"/>
              </a:xfrm>
              <a:prstGeom prst="line">
                <a:avLst/>
              </a:prstGeom>
              <a:ln w="25400">
                <a:solidFill>
                  <a:schemeClr val="accent5">
                    <a:lumMod val="60000"/>
                    <a:lumOff val="40000"/>
                  </a:schemeClr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 recto 23"/>
              <p:cNvCxnSpPr/>
              <p:nvPr/>
            </p:nvCxnSpPr>
            <p:spPr>
              <a:xfrm flipH="1">
                <a:off x="7033645" y="3655015"/>
                <a:ext cx="0" cy="216000"/>
              </a:xfrm>
              <a:prstGeom prst="line">
                <a:avLst/>
              </a:prstGeom>
              <a:ln w="25400">
                <a:solidFill>
                  <a:schemeClr val="accent5">
                    <a:lumMod val="60000"/>
                    <a:lumOff val="40000"/>
                  </a:schemeClr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/>
              <p:cNvCxnSpPr/>
              <p:nvPr/>
            </p:nvCxnSpPr>
            <p:spPr>
              <a:xfrm rot="16200000" flipH="1">
                <a:off x="6779288" y="3495600"/>
                <a:ext cx="0" cy="540000"/>
              </a:xfrm>
              <a:prstGeom prst="line">
                <a:avLst/>
              </a:prstGeom>
              <a:ln w="25400">
                <a:solidFill>
                  <a:schemeClr val="accent5">
                    <a:lumMod val="60000"/>
                    <a:lumOff val="40000"/>
                  </a:schemeClr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Elipse 21"/>
            <p:cNvSpPr/>
            <p:nvPr/>
          </p:nvSpPr>
          <p:spPr>
            <a:xfrm>
              <a:off x="6717296" y="3701509"/>
              <a:ext cx="108000" cy="108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>
              <a:solidFill>
                <a:schemeClr val="accent5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28" name="Imagen 27"/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0" y="3213472"/>
            <a:ext cx="1260000" cy="657890"/>
          </a:xfrm>
          <a:prstGeom prst="rect">
            <a:avLst/>
          </a:prstGeom>
          <a:effectLst>
            <a:glow rad="25400">
              <a:schemeClr val="accent3">
                <a:lumMod val="20000"/>
                <a:lumOff val="80000"/>
                <a:alpha val="40000"/>
              </a:schemeClr>
            </a:glow>
          </a:effectLst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562" y="3147639"/>
            <a:ext cx="1260000" cy="657890"/>
          </a:xfrm>
          <a:prstGeom prst="rect">
            <a:avLst/>
          </a:prstGeom>
          <a:effectLst>
            <a:glow rad="25400">
              <a:schemeClr val="tx2">
                <a:lumMod val="20000"/>
                <a:lumOff val="80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5072454" y="3146773"/>
                <a:ext cx="5633850" cy="1365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smtClean="0">
                          <a:solidFill>
                            <a:srgbClr val="FFFF00"/>
                          </a:solidFill>
                          <a:effectLst>
                            <a:glow rad="1524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s-MX" sz="2800" i="1">
                          <a:solidFill>
                            <a:srgbClr val="FFFF00"/>
                          </a:solidFill>
                          <a:effectLst>
                            <a:glow rad="1524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s-MX" sz="2800" i="0">
                          <a:solidFill>
                            <a:srgbClr val="FFFF00"/>
                          </a:solidFill>
                          <a:effectLst>
                            <a:glow rad="1524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MX" sz="2800" i="1">
                              <a:solidFill>
                                <a:srgbClr val="FFFF00"/>
                              </a:solidFill>
                              <a:effectLst>
                                <a:glow rad="1524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MX" sz="2800" i="1">
                                  <a:solidFill>
                                    <a:srgbClr val="FFFF00"/>
                                  </a:solidFill>
                                  <a:effectLst>
                                    <a:glow rad="152400">
                                      <a:srgbClr val="FFC00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sz="2800" i="1">
                                      <a:solidFill>
                                        <a:srgbClr val="FFFF00"/>
                                      </a:solidFill>
                                      <a:effectLst>
                                        <a:glow rad="152400">
                                          <a:srgbClr val="FFC00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MX" sz="2800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MX" sz="2800" i="0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s-MX" sz="2800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s-MX" sz="2800" i="0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s-MX" sz="2800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den>
                                  </m:f>
                                  <m:r>
                                    <a:rPr lang="es-MX" sz="2800" i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152400">
                                          <a:srgbClr val="FFC00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s-MX" sz="2800" i="1">
                                      <a:solidFill>
                                        <a:srgbClr val="FFFF00"/>
                                      </a:solidFill>
                                      <a:effectLst>
                                        <a:glow rad="152400">
                                          <a:srgbClr val="FFC00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  <m:sup>
                              <m:r>
                                <a:rPr lang="es-MX" sz="2800" i="0">
                                  <a:solidFill>
                                    <a:srgbClr val="FFFF00"/>
                                  </a:solidFill>
                                  <a:effectLst>
                                    <a:glow rad="152400">
                                      <a:srgbClr val="FFC00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MX" sz="2800" i="0">
                              <a:solidFill>
                                <a:srgbClr val="FFFF00"/>
                              </a:solidFill>
                              <a:effectLst>
                                <a:glow rad="1524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MX" sz="2800" i="1">
                                  <a:solidFill>
                                    <a:srgbClr val="FFFF00"/>
                                  </a:solidFill>
                                  <a:effectLst>
                                    <a:glow rad="152400">
                                      <a:srgbClr val="FFC00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sz="2800" i="1">
                                      <a:solidFill>
                                        <a:srgbClr val="FFFF00"/>
                                      </a:solidFill>
                                      <a:effectLst>
                                        <a:glow rad="152400">
                                          <a:srgbClr val="FFC00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MX" sz="2800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MX" sz="2800" i="0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s-MX" sz="2800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s-MX" sz="2800" i="0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s-MX" sz="2800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s-MX" sz="2800" i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152400">
                                          <a:srgbClr val="FFC00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s-MX" sz="2800" i="1">
                                      <a:solidFill>
                                        <a:srgbClr val="FFFF00"/>
                                      </a:solidFill>
                                      <a:effectLst>
                                        <a:glow rad="152400">
                                          <a:srgbClr val="FFC00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s-MX" sz="2800" i="0">
                                  <a:solidFill>
                                    <a:srgbClr val="FFFF00"/>
                                  </a:solidFill>
                                  <a:effectLst>
                                    <a:glow rad="152400">
                                      <a:srgbClr val="FFC00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MX" sz="2800" i="0">
                              <a:solidFill>
                                <a:srgbClr val="FFFF00"/>
                              </a:solidFill>
                              <a:effectLst>
                                <a:glow rad="1524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+⋯</m:t>
                          </m:r>
                        </m:e>
                      </m:rad>
                    </m:oMath>
                  </m:oMathPara>
                </a14:m>
                <a:endParaRPr lang="es-MX" sz="2800" dirty="0">
                  <a:solidFill>
                    <a:srgbClr val="FFFF00"/>
                  </a:solidFill>
                  <a:effectLst>
                    <a:glow rad="152400">
                      <a:srgbClr val="FFC000">
                        <a:alpha val="40000"/>
                      </a:srgb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454" y="3146773"/>
                <a:ext cx="5633850" cy="1365374"/>
              </a:xfrm>
              <a:prstGeom prst="rect">
                <a:avLst/>
              </a:prstGeom>
              <a:blipFill rotWithShape="0">
                <a:blip r:embed="rId9"/>
                <a:stretch>
                  <a:fillRect l="-649" t="-4911" r="-758" b="-982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ángulo 29"/>
              <p:cNvSpPr/>
              <p:nvPr/>
            </p:nvSpPr>
            <p:spPr>
              <a:xfrm>
                <a:off x="6608817" y="3578974"/>
                <a:ext cx="28040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200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50800" dist="1270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s-MX" sz="3200" i="1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50800" dist="1270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s-MX" sz="3200" i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50800" dist="1270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=∆</m:t>
                      </m:r>
                      <m:r>
                        <a:rPr lang="es-MX" sz="3200" i="1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50800" dist="1270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s-MX" sz="3200" i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50800" dist="1270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s-MX" sz="3200" i="1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50800" dist="1270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s-MX" sz="3200" dirty="0">
                  <a:solidFill>
                    <a:schemeClr val="tx1">
                      <a:lumMod val="95000"/>
                    </a:schemeClr>
                  </a:solidFill>
                  <a:effectLst>
                    <a:outerShdw blurRad="50800" dist="1270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" name="Rectángulo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817" y="3578974"/>
                <a:ext cx="2804037" cy="584775"/>
              </a:xfrm>
              <a:prstGeom prst="rect">
                <a:avLst/>
              </a:prstGeom>
              <a:blipFill rotWithShape="0"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55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  <p:bldP spid="30" grpId="0"/>
      <p:bldP spid="3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 fontScale="90000"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Incertidumbres en mediciones indirectas</a:t>
            </a:r>
            <a:endParaRPr lang="es-MX" sz="4400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xmlns="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421990" y="1766805"/>
            <a:ext cx="6852267" cy="1177371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4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Para el péndulo:</a:t>
            </a:r>
          </a:p>
          <a:p>
            <a:pPr marL="861822" lvl="1" indent="-342900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s-MX" sz="24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g(L,T)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1718570" y="3143601"/>
                <a:ext cx="4170244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smtClean="0">
                          <a:solidFill>
                            <a:srgbClr val="FFFF00"/>
                          </a:solidFill>
                          <a:effectLst>
                            <a:glow rad="1524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s-MX" sz="2400" b="0" i="1" smtClean="0">
                          <a:solidFill>
                            <a:srgbClr val="FFFF00"/>
                          </a:solidFill>
                          <a:effectLst>
                            <a:glow rad="1524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MX" sz="2400" i="0">
                          <a:solidFill>
                            <a:srgbClr val="FFFF00"/>
                          </a:solidFill>
                          <a:effectLst>
                            <a:glow rad="1524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MX" sz="2400" i="1">
                              <a:solidFill>
                                <a:srgbClr val="FFFF00"/>
                              </a:solidFill>
                              <a:effectLst>
                                <a:glow rad="1524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MX" sz="2400" i="1">
                                  <a:solidFill>
                                    <a:srgbClr val="FFFF00"/>
                                  </a:solidFill>
                                  <a:effectLst>
                                    <a:glow rad="152400">
                                      <a:srgbClr val="FFC00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sz="2400" i="1">
                                      <a:solidFill>
                                        <a:srgbClr val="FFFF00"/>
                                      </a:solidFill>
                                      <a:effectLst>
                                        <a:glow rad="152400">
                                          <a:srgbClr val="FFC00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MX" sz="2400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MX" sz="2400" i="0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s-MX" sz="2400" b="0" i="1" smtClean="0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s-MX" sz="2400" i="0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s-MX" sz="2400" b="0" i="1" smtClean="0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  <m:r>
                                    <a:rPr lang="es-MX" sz="2400" i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152400">
                                          <a:srgbClr val="FFC00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s-MX" sz="2400" b="0" i="1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152400">
                                          <a:srgbClr val="FFC00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  <m:sup>
                              <m:r>
                                <a:rPr lang="es-MX" sz="2400" i="0">
                                  <a:solidFill>
                                    <a:srgbClr val="FFFF00"/>
                                  </a:solidFill>
                                  <a:effectLst>
                                    <a:glow rad="152400">
                                      <a:srgbClr val="FFC00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MX" sz="2400" i="0">
                              <a:solidFill>
                                <a:srgbClr val="FFFF00"/>
                              </a:solidFill>
                              <a:effectLst>
                                <a:glow rad="1524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MX" sz="2400" i="1">
                                  <a:solidFill>
                                    <a:srgbClr val="FFFF00"/>
                                  </a:solidFill>
                                  <a:effectLst>
                                    <a:glow rad="152400">
                                      <a:srgbClr val="FFC00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sz="2400" i="1">
                                      <a:solidFill>
                                        <a:srgbClr val="FFFF00"/>
                                      </a:solidFill>
                                      <a:effectLst>
                                        <a:glow rad="152400">
                                          <a:srgbClr val="FFC00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MX" sz="2400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MX" sz="2400" i="0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s-MX" sz="2400" b="0" i="1" smtClean="0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s-MX" sz="2400" i="0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s-MX" sz="2400" b="0" i="1" smtClean="0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s-MX" sz="2400" i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152400">
                                          <a:srgbClr val="FFC00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s-MX" sz="2400" b="0" i="1" smtClean="0">
                                      <a:solidFill>
                                        <a:srgbClr val="FFFF00"/>
                                      </a:solidFill>
                                      <a:effectLst>
                                        <a:glow rad="152400">
                                          <a:srgbClr val="FFC00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  <m:sup>
                              <m:r>
                                <a:rPr lang="es-MX" sz="2400" i="0">
                                  <a:solidFill>
                                    <a:srgbClr val="FFFF00"/>
                                  </a:solidFill>
                                  <a:effectLst>
                                    <a:glow rad="152400">
                                      <a:srgbClr val="FFC00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s-MX" sz="2400" dirty="0">
                  <a:solidFill>
                    <a:srgbClr val="FFFF00"/>
                  </a:solidFill>
                  <a:effectLst>
                    <a:glow rad="152400">
                      <a:srgbClr val="FFC000">
                        <a:alpha val="40000"/>
                      </a:srgb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570" y="3143601"/>
                <a:ext cx="4170244" cy="1183529"/>
              </a:xfrm>
              <a:prstGeom prst="rect">
                <a:avLst/>
              </a:prstGeom>
              <a:blipFill rotWithShape="0">
                <a:blip r:embed="rId3"/>
                <a:stretch>
                  <a:fillRect l="-585" t="-5670" r="-585" b="-979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ángulo 29"/>
              <p:cNvSpPr/>
              <p:nvPr/>
            </p:nvSpPr>
            <p:spPr>
              <a:xfrm>
                <a:off x="3640570" y="1750836"/>
                <a:ext cx="2248244" cy="10111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2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50800" dist="1270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MX" sz="3200" i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50800" dist="1270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20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50800" dist="1270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s-MX" sz="32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effectLst>
                                <a:outerShdw blurRad="50800" dist="1270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effectLst>
                                <a:outerShdw blurRad="50800" dist="1270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s-MX" sz="32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effectLst>
                                <a:outerShdw blurRad="50800" dist="1270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s-MX" sz="32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effectLst>
                                <a:outerShdw blurRad="50800" dist="1270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2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effectLst>
                                <a:outerShdw blurRad="50800" dist="1270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p>
                            <m:sSupPr>
                              <m:ctrlPr>
                                <a:rPr lang="es-MX" sz="32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effectLst>
                                    <a:outerShdw blurRad="50800" dist="127000" dir="2700000" algn="tl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2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effectLst>
                                    <a:outerShdw blurRad="50800" dist="127000" dir="2700000" algn="tl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s-MX" sz="32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effectLst>
                                    <a:outerShdw blurRad="50800" dist="127000" dir="2700000" algn="tl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MX" sz="3200" dirty="0">
                  <a:solidFill>
                    <a:schemeClr val="tx1">
                      <a:lumMod val="95000"/>
                    </a:schemeClr>
                  </a:solidFill>
                  <a:effectLst>
                    <a:outerShdw blurRad="50800" dist="1270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" name="Rectángulo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570" y="1750836"/>
                <a:ext cx="2248244" cy="1011111"/>
              </a:xfrm>
              <a:prstGeom prst="rect">
                <a:avLst/>
              </a:prstGeom>
              <a:blipFill rotWithShape="0">
                <a:blip r:embed="rId4"/>
                <a:stretch>
                  <a:fillRect b="-903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5785537" y="3137443"/>
                <a:ext cx="3730060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i="1">
                          <a:solidFill>
                            <a:srgbClr val="FFFF00"/>
                          </a:solidFill>
                          <a:effectLst>
                            <a:glow rad="1524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s-MX" sz="2400" i="1">
                              <a:solidFill>
                                <a:srgbClr val="FFFF00"/>
                              </a:solidFill>
                              <a:effectLst>
                                <a:glow rad="1524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400" i="1">
                              <a:solidFill>
                                <a:srgbClr val="FFFF00"/>
                              </a:solidFill>
                              <a:effectLst>
                                <a:glow rad="1524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s-MX" sz="2400" i="1">
                              <a:solidFill>
                                <a:srgbClr val="FFFF00"/>
                              </a:solidFill>
                              <a:effectLst>
                                <a:glow rad="1524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ad>
                        <m:radPr>
                          <m:degHide m:val="on"/>
                          <m:ctrlPr>
                            <a:rPr lang="es-MX" sz="2400" i="1">
                              <a:solidFill>
                                <a:srgbClr val="FFFF00"/>
                              </a:solidFill>
                              <a:effectLst>
                                <a:glow rad="1524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MX" sz="2400" i="1">
                                  <a:solidFill>
                                    <a:srgbClr val="FFFF00"/>
                                  </a:solidFill>
                                  <a:effectLst>
                                    <a:glow rad="152400">
                                      <a:srgbClr val="FFC00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sz="2400" i="1">
                                      <a:solidFill>
                                        <a:srgbClr val="FFFF00"/>
                                      </a:solidFill>
                                      <a:effectLst>
                                        <a:glow rad="152400">
                                          <a:srgbClr val="FFC00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MX" sz="2400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MX" sz="2400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s-MX" sz="2400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s-MX" sz="2400" i="1">
                                              <a:solidFill>
                                                <a:srgbClr val="FFFF00"/>
                                              </a:solidFill>
                                              <a:effectLst>
                                                <a:glow rad="152400">
                                                  <a:srgbClr val="FFC000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MX" sz="2400" i="1">
                                              <a:solidFill>
                                                <a:srgbClr val="FFFF00"/>
                                              </a:solidFill>
                                              <a:effectLst>
                                                <a:glow rad="152400">
                                                  <a:srgbClr val="FFC000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r>
                                            <a:rPr lang="es-MX" sz="2400" i="1">
                                              <a:solidFill>
                                                <a:srgbClr val="FFFF00"/>
                                              </a:solidFill>
                                              <a:effectLst>
                                                <a:glow rad="152400">
                                                  <a:srgbClr val="FFC000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MX" sz="2400">
                                  <a:solidFill>
                                    <a:srgbClr val="FFFF00"/>
                                  </a:solidFill>
                                  <a:effectLst>
                                    <a:glow rad="152400">
                                      <a:srgbClr val="FFC00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MX" sz="2400">
                              <a:solidFill>
                                <a:srgbClr val="FFFF00"/>
                              </a:solidFill>
                              <a:effectLst>
                                <a:glow rad="1524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MX" sz="2400" i="1">
                                  <a:solidFill>
                                    <a:srgbClr val="FFFF00"/>
                                  </a:solidFill>
                                  <a:effectLst>
                                    <a:glow rad="152400">
                                      <a:srgbClr val="FFC00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sz="2400" i="1">
                                      <a:solidFill>
                                        <a:srgbClr val="FFFF00"/>
                                      </a:solidFill>
                                      <a:effectLst>
                                        <a:glow rad="152400">
                                          <a:srgbClr val="FFC00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MX" sz="2400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MX" sz="2400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s-MX" sz="2400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s-MX" sz="2400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s-MX" sz="2400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s-MX" sz="2400" i="1">
                                              <a:solidFill>
                                                <a:srgbClr val="FFFF00"/>
                                              </a:solidFill>
                                              <a:effectLst>
                                                <a:glow rad="152400">
                                                  <a:srgbClr val="FFC000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MX" sz="2400" i="1">
                                              <a:solidFill>
                                                <a:srgbClr val="FFFF00"/>
                                              </a:solidFill>
                                              <a:effectLst>
                                                <a:glow rad="152400">
                                                  <a:srgbClr val="FFC000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r>
                                            <a:rPr lang="es-MX" sz="2400" i="1">
                                              <a:solidFill>
                                                <a:srgbClr val="FFFF00"/>
                                              </a:solidFill>
                                              <a:effectLst>
                                                <a:glow rad="152400">
                                                  <a:srgbClr val="FFC000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MX" sz="2400">
                                  <a:solidFill>
                                    <a:srgbClr val="FFFF00"/>
                                  </a:solidFill>
                                  <a:effectLst>
                                    <a:glow rad="152400">
                                      <a:srgbClr val="FFC00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s-MX" sz="2400" dirty="0"/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537" y="3137443"/>
                <a:ext cx="3730060" cy="1183529"/>
              </a:xfrm>
              <a:prstGeom prst="rect">
                <a:avLst/>
              </a:prstGeom>
              <a:blipFill rotWithShape="0">
                <a:blip r:embed="rId5"/>
                <a:stretch>
                  <a:fillRect l="-327" t="-5670" r="-980" b="-979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21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La incertidumbre</a:t>
            </a:r>
            <a:endParaRPr lang="es-MX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/>
              <p:cNvSpPr/>
              <p:nvPr/>
            </p:nvSpPr>
            <p:spPr>
              <a:xfrm>
                <a:off x="3183927" y="4023385"/>
                <a:ext cx="5104795" cy="84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1" i="1" smtClean="0">
                          <a:effectLst>
                            <a:glow rad="228600">
                              <a:schemeClr val="accent4">
                                <a:satMod val="175000"/>
                                <a:alpha val="60000"/>
                              </a:scheme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MX" sz="2400" b="1" i="1" smtClean="0">
                          <a:effectLst>
                            <a:glow rad="228600">
                              <a:schemeClr val="accent4">
                                <a:satMod val="175000"/>
                                <a:alpha val="60000"/>
                              </a:scheme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s-MX" sz="2400" b="1" i="1">
                          <a:effectLst>
                            <a:glow rad="228600">
                              <a:schemeClr val="accent4">
                                <a:satMod val="175000"/>
                                <a:alpha val="6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MX" sz="2400" b="1" i="1" smtClean="0">
                              <a:effectLst>
                                <a:glow rad="228600">
                                  <a:schemeClr val="accent4">
                                    <a:satMod val="175000"/>
                                    <a:alpha val="6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s-MX" sz="2400" b="1" i="1">
                                  <a:effectLst>
                                    <a:glow rad="228600">
                                      <a:schemeClr val="accent4">
                                        <a:satMod val="175000"/>
                                        <a:alpha val="6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MX" sz="2400" b="1" i="1">
                                  <a:effectLst>
                                    <a:glow rad="228600">
                                      <a:schemeClr val="accent4">
                                        <a:satMod val="175000"/>
                                        <a:alpha val="6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s-MX" sz="2400" b="1" i="1">
                                  <a:effectLst>
                                    <a:glow rad="228600">
                                      <a:schemeClr val="accent4">
                                        <a:satMod val="175000"/>
                                        <a:alpha val="6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𝒂𝒑</m:t>
                              </m:r>
                            </m:sub>
                            <m:sup>
                              <m:r>
                                <a:rPr lang="es-MX" sz="2400" b="1" i="1">
                                  <a:effectLst>
                                    <a:glow rad="228600">
                                      <a:schemeClr val="accent4">
                                        <a:satMod val="175000"/>
                                        <a:alpha val="6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s-MX" sz="2400" b="1" i="1">
                              <a:effectLst>
                                <a:glow rad="228600">
                                  <a:schemeClr val="accent4">
                                    <a:satMod val="175000"/>
                                    <a:alpha val="6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s-MX" sz="2400" b="1" i="1">
                                  <a:effectLst>
                                    <a:glow rad="228600">
                                      <a:schemeClr val="accent4">
                                        <a:satMod val="175000"/>
                                        <a:alpha val="6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MX" sz="2400" b="1" i="1">
                                  <a:effectLst>
                                    <a:glow rad="228600">
                                      <a:schemeClr val="accent4">
                                        <a:satMod val="175000"/>
                                        <a:alpha val="6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s-MX" sz="2400" b="1" i="1">
                                  <a:effectLst>
                                    <a:glow rad="228600">
                                      <a:schemeClr val="accent4">
                                        <a:satMod val="175000"/>
                                        <a:alpha val="6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𝒊𝒏𝒕</m:t>
                              </m:r>
                            </m:sub>
                            <m:sup>
                              <m:r>
                                <a:rPr lang="es-MX" sz="2400" b="1" i="1">
                                  <a:effectLst>
                                    <a:glow rad="228600">
                                      <a:schemeClr val="accent4">
                                        <a:satMod val="175000"/>
                                        <a:alpha val="6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s-MX" sz="2400" b="1" i="1">
                              <a:effectLst>
                                <a:glow rad="228600">
                                  <a:schemeClr val="accent4">
                                    <a:satMod val="175000"/>
                                    <a:alpha val="6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s-MX" sz="2400" b="1" i="1">
                                  <a:effectLst>
                                    <a:glow rad="228600">
                                      <a:schemeClr val="accent4">
                                        <a:satMod val="175000"/>
                                        <a:alpha val="6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MX" sz="2400" b="1" i="1">
                                  <a:effectLst>
                                    <a:glow rad="228600">
                                      <a:schemeClr val="accent4">
                                        <a:satMod val="175000"/>
                                        <a:alpha val="6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s-MX" sz="2400" b="1" i="1">
                                  <a:effectLst>
                                    <a:glow rad="228600">
                                      <a:schemeClr val="accent4">
                                        <a:satMod val="175000"/>
                                        <a:alpha val="6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𝒅𝒆𝒇</m:t>
                              </m:r>
                            </m:sub>
                            <m:sup>
                              <m:r>
                                <a:rPr lang="es-MX" sz="2400" b="1" i="1">
                                  <a:effectLst>
                                    <a:glow rad="228600">
                                      <a:schemeClr val="accent4">
                                        <a:satMod val="175000"/>
                                        <a:alpha val="6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s-MX" sz="2400" b="1" i="1">
                              <a:effectLst>
                                <a:glow rad="228600">
                                  <a:schemeClr val="accent4">
                                    <a:satMod val="175000"/>
                                    <a:alpha val="6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+…+</m:t>
                          </m:r>
                          <m:sSubSup>
                            <m:sSubSupPr>
                              <m:ctrlPr>
                                <a:rPr lang="es-MX" sz="2400" b="1" i="1">
                                  <a:effectLst>
                                    <a:glow rad="228600">
                                      <a:schemeClr val="accent4">
                                        <a:satMod val="175000"/>
                                        <a:alpha val="6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MX" sz="2400" b="1" i="1">
                                  <a:effectLst>
                                    <a:glow rad="228600">
                                      <a:schemeClr val="accent4">
                                        <a:satMod val="175000"/>
                                        <a:alpha val="6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s-MX" sz="2400" b="1" i="1">
                                  <a:effectLst>
                                    <a:glow rad="228600">
                                      <a:schemeClr val="accent4">
                                        <a:satMod val="175000"/>
                                        <a:alpha val="6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es-MX" sz="2400" b="1" i="1" smtClean="0">
                                  <a:effectLst>
                                    <a:glow rad="228600">
                                      <a:schemeClr val="accent4">
                                        <a:satMod val="175000"/>
                                        <a:alpha val="6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b>
                            <m:sup>
                              <m:r>
                                <a:rPr lang="es-MX" sz="2400" b="1" i="1">
                                  <a:effectLst>
                                    <a:glow rad="228600">
                                      <a:schemeClr val="accent4">
                                        <a:satMod val="175000"/>
                                        <a:alpha val="6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s-MX" sz="2400" b="1" i="1" dirty="0">
                  <a:effectLst>
                    <a:glow rad="228600">
                      <a:schemeClr val="accent4">
                        <a:satMod val="175000"/>
                        <a:alpha val="6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14" name="Rectá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927" y="4023385"/>
                <a:ext cx="5104795" cy="843885"/>
              </a:xfrm>
              <a:prstGeom prst="rect">
                <a:avLst/>
              </a:prstGeom>
              <a:blipFill rotWithShape="0">
                <a:blip r:embed="rId2"/>
                <a:stretch>
                  <a:fillRect l="-955" t="-10870" r="-1074" b="-1884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360000" y="1734272"/>
            <a:ext cx="10752650" cy="536140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ES" sz="28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Convención de notación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xmlns="" id="{15505B67-0A52-4AA0-A2E3-807C9D384325}"/>
              </a:ext>
            </a:extLst>
          </p:cNvPr>
          <p:cNvSpPr txBox="1">
            <a:spLocks/>
          </p:cNvSpPr>
          <p:nvPr/>
        </p:nvSpPr>
        <p:spPr bwMode="auto">
          <a:xfrm>
            <a:off x="6811216" y="2539891"/>
            <a:ext cx="1790343" cy="643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14400"/>
            <a:r>
              <a:rPr lang="es-ES_tradnl" sz="2000" b="1" kern="0" dirty="0">
                <a:blipFill>
                  <a:blip r:embed="rId4"/>
                  <a:tile tx="0" ty="0" sx="100000" sy="100000" flip="none" algn="tl"/>
                </a:blipFill>
                <a:effectLst>
                  <a:glow rad="63500">
                    <a:schemeClr val="accent3">
                      <a:lumMod val="40000"/>
                      <a:lumOff val="6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cs typeface="Arial" panose="020B0604020202020204" pitchFamily="34" charset="0"/>
              </a:rPr>
              <a:t>Medición más probable</a:t>
            </a:r>
          </a:p>
        </p:txBody>
      </p:sp>
      <p:cxnSp>
        <p:nvCxnSpPr>
          <p:cNvPr id="9" name="Conector recto de flecha 8"/>
          <p:cNvCxnSpPr/>
          <p:nvPr/>
        </p:nvCxnSpPr>
        <p:spPr>
          <a:xfrm flipH="1" flipV="1">
            <a:off x="9019613" y="2147463"/>
            <a:ext cx="435198" cy="31959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  <a:effectLst>
            <a:glow rad="63500">
              <a:schemeClr val="accent3">
                <a:lumMod val="60000"/>
                <a:lumOff val="4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flipV="1">
            <a:off x="7952756" y="2162831"/>
            <a:ext cx="279414" cy="31501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  <a:effectLst>
            <a:glow rad="63500">
              <a:schemeClr val="accent3">
                <a:lumMod val="60000"/>
                <a:lumOff val="4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">
            <a:extLst>
              <a:ext uri="{FF2B5EF4-FFF2-40B4-BE49-F238E27FC236}">
                <a16:creationId xmlns:a16="http://schemas.microsoft.com/office/drawing/2014/main" xmlns="" id="{15505B67-0A52-4AA0-A2E3-807C9D384325}"/>
              </a:ext>
            </a:extLst>
          </p:cNvPr>
          <p:cNvSpPr txBox="1">
            <a:spLocks/>
          </p:cNvSpPr>
          <p:nvPr/>
        </p:nvSpPr>
        <p:spPr bwMode="auto">
          <a:xfrm>
            <a:off x="8823412" y="2558393"/>
            <a:ext cx="1790343" cy="643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14400"/>
            <a:r>
              <a:rPr lang="es-ES_tradnl" sz="2000" b="1" kern="0" dirty="0">
                <a:blipFill>
                  <a:blip r:embed="rId4"/>
                  <a:tile tx="0" ty="0" sx="100000" sy="100000" flip="none" algn="tl"/>
                </a:blipFill>
                <a:effectLst>
                  <a:glow rad="63500">
                    <a:schemeClr val="accent3">
                      <a:lumMod val="40000"/>
                      <a:lumOff val="6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cs typeface="Arial" panose="020B0604020202020204" pitchFamily="34" charset="0"/>
              </a:rPr>
              <a:t>Incertidumbre absoluta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xmlns="" id="{9F655CFA-BB29-48E2-9F03-F97A4D1CAF84}"/>
                  </a:ext>
                </a:extLst>
              </p:cNvPr>
              <p:cNvSpPr txBox="1"/>
              <p:nvPr/>
            </p:nvSpPr>
            <p:spPr>
              <a:xfrm>
                <a:off x="4800974" y="1717407"/>
                <a:ext cx="45716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s-MX" sz="2400" b="1" i="1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ES" sz="2400" b="1" i="1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𝑽𝒂𝒍𝒐𝒓</m:t>
                        </m:r>
                        <m:r>
                          <a:rPr lang="es-ES" sz="2400" b="1" i="1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ES" sz="2400" b="1" i="1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𝒎𝒆𝒅𝒊𝒅𝒐</m:t>
                        </m:r>
                        <m:r>
                          <a:rPr lang="es-ES" sz="2400" b="1" i="1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ES" sz="2400" b="1" i="1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𝒅𝒆</m:t>
                        </m:r>
                        <m:r>
                          <a:rPr lang="es-ES" sz="2400" b="1" i="1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ES" sz="2400" b="1" i="1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s-ES" sz="2400" b="1" i="1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s-MX" sz="2400" b="1" i="1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s-ES" sz="2400" b="1" i="1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±</m:t>
                    </m:r>
                    <m:r>
                      <a:rPr lang="es-ES" sz="2400" b="1" i="1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s-ES" sz="2400" b="1" i="1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s-ES" sz="2400" b="1" dirty="0">
                    <a:ln>
                      <a:noFill/>
                    </a:ln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s-MX" b="1" dirty="0">
                  <a:solidFill>
                    <a:srgbClr val="FFFF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5" name="CuadroTexto 6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F655CFA-BB29-48E2-9F03-F97A4D1CA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974" y="1717407"/>
                <a:ext cx="4571625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4">
            <a:extLst>
              <a:ext uri="{FF2B5EF4-FFF2-40B4-BE49-F238E27FC236}">
                <a16:creationId xmlns:a16="http://schemas.microsoft.com/office/drawing/2014/main" xmlns="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360000" y="2406834"/>
            <a:ext cx="6764700" cy="1040589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800" b="1" dirty="0">
                <a:blipFill>
                  <a:blip r:embed="rId6"/>
                  <a:tile tx="0" ty="0" sx="100000" sy="100000" flip="none" algn="tl"/>
                </a:blipFill>
                <a:effectLst>
                  <a:glow rad="63500">
                    <a:schemeClr val="accent2">
                      <a:lumMod val="20000"/>
                      <a:lumOff val="80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Δ𝑥 contempla todas las incertidumbres estimadas.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xmlns="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360000" y="3467334"/>
            <a:ext cx="10752650" cy="536140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ES" sz="28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Las incertidumbres se suman en cuadratura.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D05713E1-95A7-4A0C-BFFF-C8E3EF4FED91}"/>
              </a:ext>
            </a:extLst>
          </p:cNvPr>
          <p:cNvSpPr txBox="1">
            <a:spLocks/>
          </p:cNvSpPr>
          <p:nvPr/>
        </p:nvSpPr>
        <p:spPr>
          <a:xfrm>
            <a:off x="360000" y="5413474"/>
            <a:ext cx="4295372" cy="483128"/>
          </a:xfrm>
          <a:prstGeom prst="rect">
            <a:avLst/>
          </a:prstGeom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ES" sz="28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Incertidumbre absoluta: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/>
              <p:cNvSpPr/>
              <p:nvPr/>
            </p:nvSpPr>
            <p:spPr>
              <a:xfrm>
                <a:off x="4272483" y="5333809"/>
                <a:ext cx="3052694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i="1" smtClean="0">
                          <a:solidFill>
                            <a:srgbClr val="F8E6A2"/>
                          </a:solidFill>
                          <a:effectLst>
                            <a:glow rad="1016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s-MX" sz="2400" i="1" smtClean="0">
                          <a:solidFill>
                            <a:srgbClr val="F8E6A2"/>
                          </a:solidFill>
                          <a:effectLst>
                            <a:glow rad="1016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MX" sz="2400" i="1" smtClean="0">
                          <a:solidFill>
                            <a:srgbClr val="F8E6A2"/>
                          </a:solidFill>
                          <a:effectLst>
                            <a:glow rad="1016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MX" sz="2400" i="1">
                              <a:solidFill>
                                <a:srgbClr val="F8E6A2"/>
                              </a:solidFill>
                              <a:effectLst>
                                <a:glow rad="1016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MX" sz="2400" i="1">
                                  <a:solidFill>
                                    <a:srgbClr val="F8E6A2"/>
                                  </a:solidFill>
                                  <a:effectLst>
                                    <a:glow rad="101600">
                                      <a:srgbClr val="FFC00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MX" sz="2400" i="1">
                                      <a:solidFill>
                                        <a:srgbClr val="F8E6A2"/>
                                      </a:solidFill>
                                      <a:effectLst>
                                        <a:glow rad="101600">
                                          <a:srgbClr val="FFC00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400" i="1">
                                      <a:solidFill>
                                        <a:srgbClr val="F8E6A2"/>
                                      </a:solidFill>
                                      <a:effectLst>
                                        <a:glow rad="101600">
                                          <a:srgbClr val="FFC00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s-MX" sz="2400" i="1">
                                      <a:solidFill>
                                        <a:srgbClr val="F8E6A2"/>
                                      </a:solidFill>
                                      <a:effectLst>
                                        <a:glow rad="101600">
                                          <a:srgbClr val="FFC00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𝑛𝑜𝑚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s-MX" sz="2400" i="1">
                                  <a:solidFill>
                                    <a:srgbClr val="F8E6A2"/>
                                  </a:solidFill>
                                  <a:effectLst>
                                    <a:glow rad="101600">
                                      <a:srgbClr val="FFC00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MX" sz="2400" i="1">
                              <a:solidFill>
                                <a:srgbClr val="F8E6A2"/>
                              </a:solidFill>
                              <a:effectLst>
                                <a:glow rad="1016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MX" sz="2400" i="1">
                                  <a:solidFill>
                                    <a:srgbClr val="F8E6A2"/>
                                  </a:solidFill>
                                  <a:effectLst>
                                    <a:glow rad="101600">
                                      <a:srgbClr val="FFC00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MX" sz="2400" i="1">
                                      <a:solidFill>
                                        <a:srgbClr val="F8E6A2"/>
                                      </a:solidFill>
                                      <a:effectLst>
                                        <a:glow rad="101600">
                                          <a:srgbClr val="FFC00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400" i="1">
                                      <a:solidFill>
                                        <a:srgbClr val="F8E6A2"/>
                                      </a:solidFill>
                                      <a:effectLst>
                                        <a:glow rad="101600">
                                          <a:srgbClr val="FFC00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s-MX" sz="2400" i="1">
                                      <a:solidFill>
                                        <a:srgbClr val="F8E6A2"/>
                                      </a:solidFill>
                                      <a:effectLst>
                                        <a:glow rad="101600">
                                          <a:srgbClr val="FFC00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𝑒𝑠𝑡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s-MX" sz="2400" i="1">
                                  <a:solidFill>
                                    <a:srgbClr val="F8E6A2"/>
                                  </a:solidFill>
                                  <a:effectLst>
                                    <a:glow rad="101600">
                                      <a:srgbClr val="FFC00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s-MX" sz="2400" i="1" dirty="0">
                  <a:solidFill>
                    <a:srgbClr val="F8E6A2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483" y="5333809"/>
                <a:ext cx="3052694" cy="539571"/>
              </a:xfrm>
              <a:prstGeom prst="rect">
                <a:avLst/>
              </a:prstGeom>
              <a:blipFill rotWithShape="0">
                <a:blip r:embed="rId7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538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La incertidumbre</a:t>
            </a:r>
            <a:endParaRPr lang="es-MX" sz="4400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360000" y="1734272"/>
            <a:ext cx="4077529" cy="536140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ES" sz="28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Resultado del péndulo: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163" y="1736881"/>
            <a:ext cx="3837177" cy="5335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ángulo 21"/>
              <p:cNvSpPr/>
              <p:nvPr/>
            </p:nvSpPr>
            <p:spPr>
              <a:xfrm>
                <a:off x="404812" y="2329809"/>
                <a:ext cx="4170244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smtClean="0">
                          <a:solidFill>
                            <a:srgbClr val="FFFF00"/>
                          </a:solidFill>
                          <a:effectLst>
                            <a:glow rad="1524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s-MX" sz="2400" b="0" i="1" smtClean="0">
                          <a:solidFill>
                            <a:srgbClr val="FFFF00"/>
                          </a:solidFill>
                          <a:effectLst>
                            <a:glow rad="1524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MX" sz="2400" i="0">
                          <a:solidFill>
                            <a:srgbClr val="FFFF00"/>
                          </a:solidFill>
                          <a:effectLst>
                            <a:glow rad="1524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2400" i="1">
                          <a:solidFill>
                            <a:srgbClr val="FFFF00"/>
                          </a:solidFill>
                          <a:effectLst>
                            <a:glow rad="1524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s-MX" sz="2400" i="1">
                              <a:solidFill>
                                <a:srgbClr val="FFFF00"/>
                              </a:solidFill>
                              <a:effectLst>
                                <a:glow rad="1524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400" i="1">
                              <a:solidFill>
                                <a:srgbClr val="FFFF00"/>
                              </a:solidFill>
                              <a:effectLst>
                                <a:glow rad="1524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s-MX" sz="2400" i="1">
                              <a:solidFill>
                                <a:srgbClr val="FFFF00"/>
                              </a:solidFill>
                              <a:effectLst>
                                <a:glow rad="1524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ad>
                        <m:radPr>
                          <m:degHide m:val="on"/>
                          <m:ctrlPr>
                            <a:rPr lang="es-MX" sz="2400" i="1">
                              <a:solidFill>
                                <a:srgbClr val="FFFF00"/>
                              </a:solidFill>
                              <a:effectLst>
                                <a:glow rad="1524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MX" sz="2400" i="1">
                                  <a:solidFill>
                                    <a:srgbClr val="FFFF00"/>
                                  </a:solidFill>
                                  <a:effectLst>
                                    <a:glow rad="152400">
                                      <a:srgbClr val="FFC00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sz="2400" i="1">
                                      <a:solidFill>
                                        <a:srgbClr val="FFFF00"/>
                                      </a:solidFill>
                                      <a:effectLst>
                                        <a:glow rad="152400">
                                          <a:srgbClr val="FFC00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MX" sz="2400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MX" sz="2400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s-MX" sz="2400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s-MX" sz="2400" i="1">
                                              <a:solidFill>
                                                <a:srgbClr val="FFFF00"/>
                                              </a:solidFill>
                                              <a:effectLst>
                                                <a:glow rad="152400">
                                                  <a:srgbClr val="FFC000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MX" sz="2400" i="1">
                                              <a:solidFill>
                                                <a:srgbClr val="FFFF00"/>
                                              </a:solidFill>
                                              <a:effectLst>
                                                <a:glow rad="152400">
                                                  <a:srgbClr val="FFC000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r>
                                            <a:rPr lang="es-MX" sz="2400" i="1">
                                              <a:solidFill>
                                                <a:srgbClr val="FFFF00"/>
                                              </a:solidFill>
                                              <a:effectLst>
                                                <a:glow rad="152400">
                                                  <a:srgbClr val="FFC000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MX" sz="2400">
                                  <a:solidFill>
                                    <a:srgbClr val="FFFF00"/>
                                  </a:solidFill>
                                  <a:effectLst>
                                    <a:glow rad="152400">
                                      <a:srgbClr val="FFC00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MX" sz="2400">
                              <a:solidFill>
                                <a:srgbClr val="FFFF00"/>
                              </a:solidFill>
                              <a:effectLst>
                                <a:glow rad="1524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MX" sz="2400" i="1">
                                  <a:solidFill>
                                    <a:srgbClr val="FFFF00"/>
                                  </a:solidFill>
                                  <a:effectLst>
                                    <a:glow rad="152400">
                                      <a:srgbClr val="FFC00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sz="2400" i="1">
                                      <a:solidFill>
                                        <a:srgbClr val="FFFF00"/>
                                      </a:solidFill>
                                      <a:effectLst>
                                        <a:glow rad="152400">
                                          <a:srgbClr val="FFC00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MX" sz="2400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MX" sz="2400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s-MX" sz="2400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s-MX" sz="2400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s-MX" sz="2400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s-MX" sz="2400" i="1">
                                              <a:solidFill>
                                                <a:srgbClr val="FFFF00"/>
                                              </a:solidFill>
                                              <a:effectLst>
                                                <a:glow rad="152400">
                                                  <a:srgbClr val="FFC000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MX" sz="2400" i="1">
                                              <a:solidFill>
                                                <a:srgbClr val="FFFF00"/>
                                              </a:solidFill>
                                              <a:effectLst>
                                                <a:glow rad="152400">
                                                  <a:srgbClr val="FFC000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r>
                                            <a:rPr lang="es-MX" sz="2400" i="1">
                                              <a:solidFill>
                                                <a:srgbClr val="FFFF00"/>
                                              </a:solidFill>
                                              <a:effectLst>
                                                <a:glow rad="152400">
                                                  <a:srgbClr val="FFC000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MX" sz="2400">
                                  <a:solidFill>
                                    <a:srgbClr val="FFFF00"/>
                                  </a:solidFill>
                                  <a:effectLst>
                                    <a:glow rad="152400">
                                      <a:srgbClr val="FFC00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s-MX" sz="2400" dirty="0">
                  <a:solidFill>
                    <a:srgbClr val="FFFF00"/>
                  </a:solidFill>
                  <a:effectLst>
                    <a:glow rad="152400">
                      <a:srgbClr val="FFC000">
                        <a:alpha val="40000"/>
                      </a:srgb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2" name="Rectá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12" y="2329809"/>
                <a:ext cx="4170244" cy="1183529"/>
              </a:xfrm>
              <a:prstGeom prst="rect">
                <a:avLst/>
              </a:prstGeom>
              <a:blipFill rotWithShape="0">
                <a:blip r:embed="rId6"/>
                <a:stretch>
                  <a:fillRect l="-876" t="-5670" r="-876" b="-979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Imagen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1051" y="4652926"/>
            <a:ext cx="2058353" cy="12957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ángulo 29"/>
              <p:cNvSpPr/>
              <p:nvPr/>
            </p:nvSpPr>
            <p:spPr>
              <a:xfrm>
                <a:off x="4575056" y="6021388"/>
                <a:ext cx="31303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MX" sz="240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24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9.98</m:t>
                      </m:r>
                      <m:r>
                        <a:rPr lang="es-MX" sz="24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±0.14 </m:t>
                      </m:r>
                      <m:r>
                        <a:rPr lang="es-MX" sz="24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s-MX" sz="24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s-MX" sz="2400" b="0" i="1" smtClean="0">
                              <a:solidFill>
                                <a:srgbClr val="92D050"/>
                              </a:solidFill>
                              <a:effectLst>
                                <a:glow rad="1016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400" b="0" i="1" smtClean="0">
                              <a:solidFill>
                                <a:srgbClr val="92D050"/>
                              </a:solidFill>
                              <a:effectLst>
                                <a:glow rad="1016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s-MX" sz="2400" b="0" i="1" smtClean="0">
                              <a:solidFill>
                                <a:srgbClr val="92D050"/>
                              </a:solidFill>
                              <a:effectLst>
                                <a:glow rad="1016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sz="2400" i="1" dirty="0">
                  <a:solidFill>
                    <a:srgbClr val="92D050"/>
                  </a:solidFill>
                  <a:effectLst>
                    <a:glow rad="101600">
                      <a:srgbClr val="00B050">
                        <a:alpha val="40000"/>
                      </a:srgbClr>
                    </a:glow>
                  </a:effectLst>
                </a:endParaRPr>
              </a:p>
            </p:txBody>
          </p:sp>
        </mc:Choice>
        <mc:Fallback>
          <p:sp>
            <p:nvSpPr>
              <p:cNvPr id="30" name="Rectángulo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056" y="6021388"/>
                <a:ext cx="3130344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780" t="-1333" b="-2933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Imagen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0303" y="4656816"/>
            <a:ext cx="2058353" cy="12957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ángulo 31"/>
              <p:cNvSpPr/>
              <p:nvPr/>
            </p:nvSpPr>
            <p:spPr>
              <a:xfrm>
                <a:off x="7846737" y="6003233"/>
                <a:ext cx="31303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MX" sz="240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24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9.98</m:t>
                      </m:r>
                      <m:r>
                        <a:rPr lang="es-MX" sz="24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±0.32 </m:t>
                      </m:r>
                      <m:r>
                        <a:rPr lang="es-MX" sz="24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s-MX" sz="24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s-MX" sz="2400" b="0" i="1" smtClean="0">
                              <a:solidFill>
                                <a:srgbClr val="92D050"/>
                              </a:solidFill>
                              <a:effectLst>
                                <a:glow rad="1016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400" b="0" i="1" smtClean="0">
                              <a:solidFill>
                                <a:srgbClr val="92D050"/>
                              </a:solidFill>
                              <a:effectLst>
                                <a:glow rad="1016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s-MX" sz="2400" b="0" i="1" smtClean="0">
                              <a:solidFill>
                                <a:srgbClr val="92D050"/>
                              </a:solidFill>
                              <a:effectLst>
                                <a:glow rad="1016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sz="2400" i="1" dirty="0">
                  <a:solidFill>
                    <a:srgbClr val="92D050"/>
                  </a:solidFill>
                  <a:effectLst>
                    <a:glow rad="101600">
                      <a:srgbClr val="00B050">
                        <a:alpha val="40000"/>
                      </a:srgbClr>
                    </a:glow>
                  </a:effectLst>
                </a:endParaRPr>
              </a:p>
            </p:txBody>
          </p:sp>
        </mc:Choice>
        <mc:Fallback>
          <p:sp>
            <p:nvSpPr>
              <p:cNvPr id="32" name="Rectá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737" y="6003233"/>
                <a:ext cx="3130344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778" t="-1316" b="-2763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0493" y="2542145"/>
            <a:ext cx="5806589" cy="533531"/>
          </a:xfrm>
          <a:prstGeom prst="rect">
            <a:avLst/>
          </a:prstGeom>
        </p:spPr>
      </p:pic>
      <p:sp>
        <p:nvSpPr>
          <p:cNvPr id="18" name="Elipse 17"/>
          <p:cNvSpPr/>
          <p:nvPr/>
        </p:nvSpPr>
        <p:spPr>
          <a:xfrm>
            <a:off x="9219716" y="2823676"/>
            <a:ext cx="576000" cy="252000"/>
          </a:xfrm>
          <a:prstGeom prst="ellipse">
            <a:avLst/>
          </a:prstGeom>
          <a:noFill/>
          <a:ln w="2540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9" name="Conector recto de flecha 18"/>
          <p:cNvCxnSpPr>
            <a:endCxn id="18" idx="4"/>
          </p:cNvCxnSpPr>
          <p:nvPr/>
        </p:nvCxnSpPr>
        <p:spPr>
          <a:xfrm flipV="1">
            <a:off x="9219716" y="3075676"/>
            <a:ext cx="288000" cy="271733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xmlns="" id="{10EF1FD8-1A21-4516-A44E-39BA221E3F3A}"/>
              </a:ext>
            </a:extLst>
          </p:cNvPr>
          <p:cNvSpPr/>
          <p:nvPr/>
        </p:nvSpPr>
        <p:spPr>
          <a:xfrm>
            <a:off x="7609495" y="3120372"/>
            <a:ext cx="1898221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hangingPunct="0"/>
            <a:r>
              <a:rPr lang="es-ES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glow rad="127000">
                    <a:schemeClr val="tx2">
                      <a:lumMod val="20000"/>
                      <a:lumOff val="8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Usando Incertidumbre estadística</a:t>
            </a:r>
            <a:endParaRPr lang="es-MX" b="1" dirty="0">
              <a:solidFill>
                <a:schemeClr val="tx2">
                  <a:lumMod val="40000"/>
                  <a:lumOff val="60000"/>
                </a:schemeClr>
              </a:solidFill>
              <a:effectLst>
                <a:glow rad="127000">
                  <a:schemeClr val="tx2">
                    <a:lumMod val="20000"/>
                    <a:lumOff val="80000"/>
                    <a:alpha val="40000"/>
                  </a:schemeClr>
                </a:glow>
              </a:effectLst>
              <a:latin typeface="Bradley Hand ITC" panose="03070402050302030203" pitchFamily="66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10211381" y="2823676"/>
            <a:ext cx="576000" cy="252000"/>
          </a:xfrm>
          <a:prstGeom prst="ellipse">
            <a:avLst/>
          </a:prstGeom>
          <a:noFill/>
          <a:ln w="2540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5" name="Conector recto de flecha 24"/>
          <p:cNvCxnSpPr>
            <a:endCxn id="24" idx="4"/>
          </p:cNvCxnSpPr>
          <p:nvPr/>
        </p:nvCxnSpPr>
        <p:spPr>
          <a:xfrm flipH="1" flipV="1">
            <a:off x="10499381" y="3075676"/>
            <a:ext cx="288000" cy="281531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xmlns="" id="{10EF1FD8-1A21-4516-A44E-39BA221E3F3A}"/>
              </a:ext>
            </a:extLst>
          </p:cNvPr>
          <p:cNvSpPr/>
          <p:nvPr/>
        </p:nvSpPr>
        <p:spPr>
          <a:xfrm>
            <a:off x="10293779" y="4752206"/>
            <a:ext cx="1898221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hangingPunct="0"/>
            <a:r>
              <a:rPr lang="es-ES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glow rad="127000">
                    <a:schemeClr val="tx2">
                      <a:lumMod val="20000"/>
                      <a:lumOff val="8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Error que podemos esperar si repetimos 1 vez el experimento</a:t>
            </a:r>
            <a:endParaRPr lang="es-MX" b="1" dirty="0">
              <a:solidFill>
                <a:schemeClr val="tx2">
                  <a:lumMod val="40000"/>
                  <a:lumOff val="60000"/>
                </a:schemeClr>
              </a:solidFill>
              <a:effectLst>
                <a:glow rad="127000">
                  <a:schemeClr val="tx2">
                    <a:lumMod val="20000"/>
                    <a:lumOff val="80000"/>
                    <a:alpha val="40000"/>
                  </a:schemeClr>
                </a:glow>
              </a:effectLst>
              <a:latin typeface="Bradley Hand ITC" panose="03070402050302030203" pitchFamily="66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Conector recto de flecha 20"/>
          <p:cNvCxnSpPr/>
          <p:nvPr/>
        </p:nvCxnSpPr>
        <p:spPr>
          <a:xfrm flipH="1">
            <a:off x="10418656" y="4210775"/>
            <a:ext cx="449450" cy="442151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ángulo 32">
            <a:extLst>
              <a:ext uri="{FF2B5EF4-FFF2-40B4-BE49-F238E27FC236}">
                <a16:creationId xmlns:a16="http://schemas.microsoft.com/office/drawing/2014/main" xmlns="" id="{10EF1FD8-1A21-4516-A44E-39BA221E3F3A}"/>
              </a:ext>
            </a:extLst>
          </p:cNvPr>
          <p:cNvSpPr/>
          <p:nvPr/>
        </p:nvSpPr>
        <p:spPr>
          <a:xfrm>
            <a:off x="9918995" y="3357207"/>
            <a:ext cx="1898221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hangingPunct="0"/>
            <a:r>
              <a:rPr lang="es-ES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glow rad="127000">
                    <a:schemeClr val="tx2">
                      <a:lumMod val="20000"/>
                      <a:lumOff val="8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Usando Desviación estándar</a:t>
            </a:r>
            <a:endParaRPr lang="es-MX" b="1" dirty="0">
              <a:solidFill>
                <a:schemeClr val="tx2">
                  <a:lumMod val="40000"/>
                  <a:lumOff val="60000"/>
                </a:schemeClr>
              </a:solidFill>
              <a:effectLst>
                <a:glow rad="127000">
                  <a:schemeClr val="tx2">
                    <a:lumMod val="20000"/>
                    <a:lumOff val="80000"/>
                    <a:alpha val="40000"/>
                  </a:schemeClr>
                </a:glow>
              </a:effectLst>
              <a:latin typeface="Bradley Hand ITC" panose="03070402050302030203" pitchFamily="66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Conector recto de flecha 33"/>
          <p:cNvCxnSpPr/>
          <p:nvPr/>
        </p:nvCxnSpPr>
        <p:spPr>
          <a:xfrm flipH="1">
            <a:off x="7198216" y="3977830"/>
            <a:ext cx="1290442" cy="675096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ángulo 34">
            <a:extLst>
              <a:ext uri="{FF2B5EF4-FFF2-40B4-BE49-F238E27FC236}">
                <a16:creationId xmlns:a16="http://schemas.microsoft.com/office/drawing/2014/main" xmlns="" id="{10EF1FD8-1A21-4516-A44E-39BA221E3F3A}"/>
              </a:ext>
            </a:extLst>
          </p:cNvPr>
          <p:cNvSpPr/>
          <p:nvPr/>
        </p:nvSpPr>
        <p:spPr>
          <a:xfrm>
            <a:off x="3244058" y="4598493"/>
            <a:ext cx="1898221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hangingPunct="0"/>
            <a:r>
              <a:rPr lang="es-ES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glow rad="127000">
                    <a:schemeClr val="tx2">
                      <a:lumMod val="20000"/>
                      <a:lumOff val="8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Error que podemos esperar si repetimos muchas veces el experimento</a:t>
            </a:r>
            <a:endParaRPr lang="es-MX" b="1" dirty="0">
              <a:solidFill>
                <a:schemeClr val="tx2">
                  <a:lumMod val="40000"/>
                  <a:lumOff val="60000"/>
                </a:schemeClr>
              </a:solidFill>
              <a:effectLst>
                <a:glow rad="127000">
                  <a:schemeClr val="tx2">
                    <a:lumMod val="20000"/>
                    <a:lumOff val="80000"/>
                    <a:alpha val="40000"/>
                  </a:schemeClr>
                </a:glow>
              </a:effectLst>
              <a:latin typeface="Bradley Hand ITC" panose="03070402050302030203" pitchFamily="66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xmlns="" id="{10EF1FD8-1A21-4516-A44E-39BA221E3F3A}"/>
              </a:ext>
            </a:extLst>
          </p:cNvPr>
          <p:cNvSpPr/>
          <p:nvPr/>
        </p:nvSpPr>
        <p:spPr>
          <a:xfrm>
            <a:off x="420590" y="4280537"/>
            <a:ext cx="2639670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hangingPunct="0"/>
            <a:r>
              <a:rPr lang="es-ES" sz="24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1270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Esto solo es la incertidumbre tipo B para la gravedad!!! </a:t>
            </a:r>
            <a:endParaRPr lang="es-MX" sz="2400" b="1" dirty="0">
              <a:solidFill>
                <a:schemeClr val="accent2">
                  <a:lumMod val="20000"/>
                  <a:lumOff val="80000"/>
                </a:schemeClr>
              </a:solidFill>
              <a:effectLst>
                <a:glow rad="127000">
                  <a:schemeClr val="accent2">
                    <a:lumMod val="60000"/>
                    <a:lumOff val="40000"/>
                    <a:alpha val="40000"/>
                  </a:schemeClr>
                </a:glow>
              </a:effectLst>
              <a:latin typeface="Bradley Hand ITC" panose="03070402050302030203" pitchFamily="66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0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18" grpId="0" animBg="1"/>
      <p:bldP spid="20" grpId="0"/>
      <p:bldP spid="24" grpId="0" animBg="1"/>
      <p:bldP spid="26" grpId="0"/>
      <p:bldP spid="33" grpId="0"/>
      <p:bldP spid="35" grpId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Preguntas???</a:t>
            </a:r>
            <a:endParaRPr lang="es-MX" sz="4400" dirty="0"/>
          </a:p>
        </p:txBody>
      </p:sp>
      <p:pic>
        <p:nvPicPr>
          <p:cNvPr id="5" name="Picture 2" descr="http://30.media.tumblr.com/tumblr_liflq3uAhZ1qfkaqso1_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63" y="2605245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07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Intermedio…</a:t>
            </a:r>
            <a:endParaRPr lang="es-MX" sz="4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598" y="1993582"/>
            <a:ext cx="5427518" cy="396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6380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Motivación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11" y="3517751"/>
            <a:ext cx="3948688" cy="27969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565" y="3429000"/>
            <a:ext cx="4470864" cy="2885739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DEBCEC60-4A7E-4F70-B92C-70685092F9F9}"/>
              </a:ext>
            </a:extLst>
          </p:cNvPr>
          <p:cNvSpPr txBox="1">
            <a:spLocks/>
          </p:cNvSpPr>
          <p:nvPr/>
        </p:nvSpPr>
        <p:spPr>
          <a:xfrm>
            <a:off x="360000" y="1819871"/>
            <a:ext cx="10752650" cy="1697880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ES" sz="2800" b="1" dirty="0">
                <a:blipFill>
                  <a:blip r:embed="rId4"/>
                  <a:tile tx="0" ty="0" sx="100000" sy="100000" flip="none" algn="tl"/>
                </a:blipFill>
                <a:effectLst>
                  <a:glow rad="63500">
                    <a:schemeClr val="accent2">
                      <a:lumMod val="20000"/>
                      <a:lumOff val="80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NO podemos conocer el valor preciso de una medición y sus detalles!!!</a:t>
            </a:r>
            <a:r>
              <a:rPr lang="es-ES" sz="2800" b="1" dirty="0">
                <a:blipFill>
                  <a:blip r:embed="rId5"/>
                  <a:tile tx="0" ty="0" sx="100000" sy="100000" flip="none" algn="tl"/>
                </a:blipFill>
                <a:effectLst>
                  <a:glow rad="63500">
                    <a:srgbClr val="F8E6A2">
                      <a:alpha val="40000"/>
                    </a:srgbClr>
                  </a:glow>
                </a:effectLst>
                <a:latin typeface="Bradley Hand ITC" panose="03070402050302030203" pitchFamily="66" charset="0"/>
              </a:rPr>
              <a:t> </a:t>
            </a:r>
          </a:p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ES" sz="2800" b="1" dirty="0">
                <a:blipFill>
                  <a:blip r:embed="rId6"/>
                  <a:tile tx="0" ty="0" sx="100000" sy="100000" flip="none" algn="tl"/>
                </a:blipFill>
                <a:effectLst>
                  <a:glow rad="63500">
                    <a:schemeClr val="tx1">
                      <a:lumMod val="9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En procesos que involucran mediciones y su uso, es necesario </a:t>
            </a:r>
            <a:r>
              <a:rPr lang="es-ES" sz="2800" b="1" dirty="0">
                <a:blipFill>
                  <a:blip r:embed="rId5"/>
                  <a:tile tx="0" ty="0" sx="100000" sy="100000" flip="none" algn="tl"/>
                </a:blipFill>
                <a:effectLst>
                  <a:glow rad="63500">
                    <a:srgbClr val="F8E6A2">
                      <a:alpha val="40000"/>
                    </a:srgbClr>
                  </a:glow>
                </a:effectLst>
                <a:latin typeface="Bradley Hand ITC" panose="03070402050302030203" pitchFamily="66" charset="0"/>
              </a:rPr>
              <a:t>saber que tanto tenemos permitido fallar (Rango de Confianza!!!).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4955" y="597351"/>
            <a:ext cx="632644" cy="632644"/>
          </a:xfrm>
          <a:prstGeom prst="rect">
            <a:avLst/>
          </a:prstGeom>
          <a:effectLst>
            <a:outerShdw blurRad="50800" dist="139700" dir="2700000" algn="tl" rotWithShape="0">
              <a:schemeClr val="tx1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5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3534060" y="3878664"/>
            <a:ext cx="2363984" cy="2348027"/>
            <a:chOff x="3601587" y="4473593"/>
            <a:chExt cx="2072695" cy="2046247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8035" y="4473593"/>
              <a:ext cx="2046247" cy="2046247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11333" flipH="1" flipV="1">
              <a:off x="3778328" y="4870553"/>
              <a:ext cx="708758" cy="1062239"/>
            </a:xfrm>
            <a:prstGeom prst="rect">
              <a:avLst/>
            </a:prstGeom>
          </p:spPr>
        </p:pic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6380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Motivación</a:t>
            </a:r>
            <a:endParaRPr lang="es-MX" sz="4400" dirty="0"/>
          </a:p>
        </p:txBody>
      </p:sp>
      <p:sp>
        <p:nvSpPr>
          <p:cNvPr id="6" name="Rectángulo 5"/>
          <p:cNvSpPr/>
          <p:nvPr/>
        </p:nvSpPr>
        <p:spPr>
          <a:xfrm>
            <a:off x="289264" y="3875747"/>
            <a:ext cx="35074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algn="ctr"/>
            <a:r>
              <a:rPr lang="es-MX" sz="2400" b="1" dirty="0">
                <a:ln w="0"/>
                <a:blipFill>
                  <a:blip r:embed="rId4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Se pueden corregir o interpretar…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62" b="13923"/>
          <a:stretch/>
        </p:blipFill>
        <p:spPr>
          <a:xfrm>
            <a:off x="6397742" y="3880866"/>
            <a:ext cx="2644403" cy="2314699"/>
          </a:xfrm>
          <a:prstGeom prst="rect">
            <a:avLst/>
          </a:prstGeom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xmlns="" id="{EB898E7D-1B24-46AB-B85D-FBAAF73155D6}"/>
              </a:ext>
            </a:extLst>
          </p:cNvPr>
          <p:cNvSpPr txBox="1">
            <a:spLocks/>
          </p:cNvSpPr>
          <p:nvPr/>
        </p:nvSpPr>
        <p:spPr>
          <a:xfrm>
            <a:off x="490629" y="3181299"/>
            <a:ext cx="10752650" cy="490307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ES" sz="2800" b="1" dirty="0">
                <a:blipFill>
                  <a:blip r:embed="rId6"/>
                  <a:tile tx="0" ty="0" sx="100000" sy="100000" flip="none" algn="tl"/>
                </a:blipFill>
                <a:effectLst>
                  <a:glow rad="63500">
                    <a:schemeClr val="accent2">
                      <a:lumMod val="20000"/>
                      <a:lumOff val="80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¿Cuándo se deben ignorar datos que no nos gustan?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xmlns="" id="{BDD917F6-D2A4-4694-B002-2875FC253DE5}"/>
              </a:ext>
            </a:extLst>
          </p:cNvPr>
          <p:cNvSpPr txBox="1">
            <a:spLocks/>
          </p:cNvSpPr>
          <p:nvPr/>
        </p:nvSpPr>
        <p:spPr bwMode="auto">
          <a:xfrm>
            <a:off x="8873689" y="3022830"/>
            <a:ext cx="291838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14400"/>
            <a:r>
              <a:rPr lang="es-ES_tradnl" sz="4800" b="1" kern="0" dirty="0">
                <a:blipFill>
                  <a:blip r:embed="rId6"/>
                  <a:tile tx="0" ty="0" sx="100000" sy="100000" flip="none" algn="tl"/>
                </a:blipFill>
                <a:effectLst>
                  <a:glow rad="190500">
                    <a:schemeClr val="accent2">
                      <a:lumMod val="40000"/>
                      <a:lumOff val="6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cs typeface="Arial" panose="020B0604020202020204" pitchFamily="34" charset="0"/>
              </a:rPr>
              <a:t>NUNCA!!!</a:t>
            </a:r>
            <a:endParaRPr lang="es-ES" sz="4800" b="1" kern="0" dirty="0">
              <a:blipFill>
                <a:blip r:embed="rId6"/>
                <a:tile tx="0" ty="0" sx="100000" sy="100000" flip="none" algn="tl"/>
              </a:blipFill>
              <a:effectLst>
                <a:glow rad="190500">
                  <a:schemeClr val="accent2">
                    <a:lumMod val="40000"/>
                    <a:lumOff val="60000"/>
                    <a:alpha val="40000"/>
                  </a:schemeClr>
                </a:glow>
              </a:effectLst>
              <a:latin typeface="Bradley Hand ITC" panose="03070402050302030203" pitchFamily="66" charset="0"/>
              <a:cs typeface="Arial" panose="020B0604020202020204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9A4B7F31-83F3-48D8-80C4-032665BFCF97}"/>
              </a:ext>
            </a:extLst>
          </p:cNvPr>
          <p:cNvSpPr txBox="1">
            <a:spLocks/>
          </p:cNvSpPr>
          <p:nvPr/>
        </p:nvSpPr>
        <p:spPr bwMode="auto">
          <a:xfrm>
            <a:off x="9107560" y="5052677"/>
            <a:ext cx="2450639" cy="1059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14400"/>
            <a:r>
              <a:rPr lang="es-ES_tradnl" sz="4800" b="1" kern="0" dirty="0">
                <a:blipFill>
                  <a:blip r:embed="rId6"/>
                  <a:tile tx="0" ty="0" sx="100000" sy="100000" flip="none" algn="tl"/>
                </a:blipFill>
                <a:effectLst>
                  <a:glow rad="63500">
                    <a:schemeClr val="accent2">
                      <a:lumMod val="20000"/>
                      <a:lumOff val="8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cs typeface="Arial" panose="020B0604020202020204" pitchFamily="34" charset="0"/>
              </a:rPr>
              <a:t>Cuchareo chafa!!!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xmlns="" id="{0CA4616E-2B6F-4341-B858-9168E45BB725}"/>
              </a:ext>
            </a:extLst>
          </p:cNvPr>
          <p:cNvSpPr txBox="1">
            <a:spLocks/>
          </p:cNvSpPr>
          <p:nvPr/>
        </p:nvSpPr>
        <p:spPr bwMode="auto">
          <a:xfrm>
            <a:off x="675307" y="4910885"/>
            <a:ext cx="2998266" cy="1059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14400"/>
            <a:r>
              <a:rPr lang="es-ES_tradnl" sz="4800" b="1" kern="0" dirty="0">
                <a:blipFill>
                  <a:blip r:embed="rId7"/>
                  <a:tile tx="0" ty="0" sx="100000" sy="100000" flip="none" algn="tl"/>
                </a:blipFill>
                <a:effectLst>
                  <a:glow rad="63500">
                    <a:srgbClr val="92D050">
                      <a:alpha val="40000"/>
                    </a:srgbClr>
                  </a:glow>
                </a:effectLst>
                <a:latin typeface="Bradley Hand ITC" panose="03070402050302030203" pitchFamily="66" charset="0"/>
                <a:cs typeface="Arial" panose="020B0604020202020204" pitchFamily="34" charset="0"/>
              </a:rPr>
              <a:t>Cuchareo fino!!!</a:t>
            </a:r>
            <a:endParaRPr lang="es-ES" sz="4800" b="1" kern="0" dirty="0">
              <a:blipFill>
                <a:blip r:embed="rId7"/>
                <a:tile tx="0" ty="0" sx="100000" sy="100000" flip="none" algn="tl"/>
              </a:blipFill>
              <a:effectLst>
                <a:glow rad="63500">
                  <a:srgbClr val="92D050">
                    <a:alpha val="40000"/>
                  </a:srgbClr>
                </a:glow>
              </a:effectLst>
              <a:latin typeface="Bradley Hand ITC" panose="03070402050302030203" pitchFamily="66" charset="0"/>
              <a:cs typeface="Arial" panose="020B0604020202020204" pitchFamily="34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xmlns="" id="{D148C1E2-CEA9-469B-83DF-F2AC18C56B38}"/>
              </a:ext>
            </a:extLst>
          </p:cNvPr>
          <p:cNvSpPr/>
          <p:nvPr/>
        </p:nvSpPr>
        <p:spPr>
          <a:xfrm>
            <a:off x="8873689" y="3971877"/>
            <a:ext cx="25415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algn="ctr"/>
            <a:r>
              <a:rPr lang="es-MX" sz="2400" b="1" dirty="0">
                <a:ln w="0"/>
                <a:blipFill>
                  <a:blip r:embed="rId4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NO inventar o modificar…</a:t>
            </a:r>
          </a:p>
        </p:txBody>
      </p:sp>
      <p:sp>
        <p:nvSpPr>
          <p:cNvPr id="3" name="Rectángulo 2"/>
          <p:cNvSpPr/>
          <p:nvPr/>
        </p:nvSpPr>
        <p:spPr>
          <a:xfrm>
            <a:off x="490629" y="1720612"/>
            <a:ext cx="10438628" cy="52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ES" sz="2800" b="1" dirty="0">
                <a:blipFill>
                  <a:blip r:embed="rId4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Para reducir incertidumbres necesitamos saber 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458" y="2355435"/>
            <a:ext cx="39307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6122" lvl="1" indent="-457200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s-ES" sz="2800" b="1" dirty="0">
                <a:blipFill>
                  <a:blip r:embed="rId8"/>
                  <a:tile tx="0" ty="0" sx="100000" sy="100000" flip="none" algn="tl"/>
                </a:blipFill>
                <a:effectLst>
                  <a:glow rad="63500">
                    <a:srgbClr val="F8E6A2">
                      <a:alpha val="40000"/>
                    </a:srgbClr>
                  </a:glow>
                </a:effectLst>
                <a:latin typeface="Bradley Hand ITC" panose="03070402050302030203" pitchFamily="66" charset="0"/>
              </a:rPr>
              <a:t>Cómo estimarlas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491424" y="2355435"/>
            <a:ext cx="4144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6122" lvl="1" indent="-457200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s-ES" sz="2800" b="1" dirty="0">
                <a:blipFill>
                  <a:blip r:embed="rId8"/>
                  <a:tile tx="0" ty="0" sx="100000" sy="100000" flip="none" algn="tl"/>
                </a:blipFill>
                <a:effectLst>
                  <a:glow rad="63500">
                    <a:srgbClr val="F8E6A2">
                      <a:alpha val="40000"/>
                    </a:srgbClr>
                  </a:glow>
                </a:effectLst>
                <a:latin typeface="Bradley Hand ITC" panose="03070402050302030203" pitchFamily="66" charset="0"/>
              </a:rPr>
              <a:t>Cómo combinarlas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7535395" y="2355435"/>
            <a:ext cx="42566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6122" lvl="1" indent="-457200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s-ES" sz="2800" b="1" dirty="0">
                <a:blipFill>
                  <a:blip r:embed="rId8"/>
                  <a:tile tx="0" ty="0" sx="100000" sy="100000" flip="none" algn="tl"/>
                </a:blipFill>
                <a:effectLst>
                  <a:glow rad="63500">
                    <a:srgbClr val="F8E6A2">
                      <a:alpha val="40000"/>
                    </a:srgbClr>
                  </a:glow>
                </a:effectLst>
                <a:latin typeface="Bradley Hand ITC" panose="03070402050302030203" pitchFamily="66" charset="0"/>
              </a:rPr>
              <a:t>Cómo analizarlas</a:t>
            </a:r>
          </a:p>
        </p:txBody>
      </p:sp>
    </p:spTree>
    <p:extLst>
      <p:ext uri="{BB962C8B-B14F-4D97-AF65-F5344CB8AC3E}">
        <p14:creationId xmlns:p14="http://schemas.microsoft.com/office/powerpoint/2010/main" val="105185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8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Motivación</a:t>
            </a:r>
            <a:endParaRPr lang="es-MX" sz="4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53" y="3281082"/>
            <a:ext cx="6036609" cy="3175181"/>
          </a:xfrm>
          <a:prstGeom prst="rect">
            <a:avLst/>
          </a:prstGeom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3638357" y="2712450"/>
            <a:ext cx="5258218" cy="404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400" b="1" dirty="0">
                <a:ln w="0"/>
                <a:solidFill>
                  <a:schemeClr val="tx1"/>
                </a:solid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Aun cuando se siguen los manuales…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F24447F7-9E6E-4DA0-BEAF-79954DEF6642}"/>
              </a:ext>
            </a:extLst>
          </p:cNvPr>
          <p:cNvSpPr txBox="1">
            <a:spLocks/>
          </p:cNvSpPr>
          <p:nvPr/>
        </p:nvSpPr>
        <p:spPr bwMode="auto">
          <a:xfrm>
            <a:off x="1408245" y="1652483"/>
            <a:ext cx="9472051" cy="1059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14400"/>
            <a:r>
              <a:rPr lang="es-ES" sz="4000" b="1" kern="0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rgbClr val="92D050">
                      <a:alpha val="40000"/>
                    </a:srgbClr>
                  </a:glow>
                </a:effectLst>
                <a:latin typeface="Bradley Hand ITC" panose="03070402050302030203" pitchFamily="66" charset="0"/>
                <a:cs typeface="Arial" panose="020B0604020202020204" pitchFamily="34" charset="0"/>
              </a:rPr>
              <a:t>Los errores experimentales son inevitables…</a:t>
            </a:r>
          </a:p>
        </p:txBody>
      </p:sp>
    </p:spTree>
    <p:extLst>
      <p:ext uri="{BB962C8B-B14F-4D97-AF65-F5344CB8AC3E}">
        <p14:creationId xmlns:p14="http://schemas.microsoft.com/office/powerpoint/2010/main" val="367363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Otros Beneficios</a:t>
            </a:r>
            <a:endParaRPr lang="es-MX" sz="4400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360000" y="1637452"/>
            <a:ext cx="10752650" cy="2988335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ES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Dan una idea para saber si:</a:t>
            </a:r>
          </a:p>
          <a:p>
            <a:pPr marL="976122" lvl="1" indent="-457200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s-ES" sz="28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2">
                      <a:lumMod val="60000"/>
                      <a:lumOff val="40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Los datos son congruentes con la teoría.</a:t>
            </a:r>
          </a:p>
          <a:p>
            <a:pPr marL="976122" lvl="1" indent="-457200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s-ES" sz="28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2">
                      <a:lumMod val="60000"/>
                      <a:lumOff val="40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Pruebas hechas en distintos lugares concuerdan.</a:t>
            </a:r>
          </a:p>
          <a:p>
            <a:pPr marL="976122" lvl="1" indent="-457200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s-ES" sz="28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2">
                      <a:lumMod val="60000"/>
                      <a:lumOff val="40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Hay consistencia en el fenómeno (Conservación de cantidades!!!)</a:t>
            </a:r>
          </a:p>
          <a:p>
            <a:pPr marL="976122" lvl="1" indent="-457200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s-ES" sz="28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2">
                      <a:lumMod val="60000"/>
                      <a:lumOff val="40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Se puede mejorar el experimento.</a:t>
            </a:r>
          </a:p>
        </p:txBody>
      </p:sp>
    </p:spTree>
    <p:extLst>
      <p:ext uri="{BB962C8B-B14F-4D97-AF65-F5344CB8AC3E}">
        <p14:creationId xmlns:p14="http://schemas.microsoft.com/office/powerpoint/2010/main" val="226727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Nomenclatura básica</a:t>
            </a:r>
            <a:endParaRPr lang="es-MX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360000" y="1637452"/>
            <a:ext cx="3457257" cy="1592759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ES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Definiciones:</a:t>
            </a:r>
          </a:p>
          <a:p>
            <a:pPr marL="976122" lvl="1" indent="-457200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s-ES" sz="28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rgbClr val="F8E6A2">
                      <a:alpha val="40000"/>
                    </a:srgbClr>
                  </a:glow>
                </a:effectLst>
                <a:latin typeface="Bradley Hand ITC" panose="03070402050302030203" pitchFamily="66" charset="0"/>
              </a:rPr>
              <a:t>Error. </a:t>
            </a:r>
          </a:p>
          <a:p>
            <a:pPr marL="976122" lvl="1" indent="-457200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s-ES" sz="28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rgbClr val="F8E6A2">
                      <a:alpha val="40000"/>
                    </a:srgbClr>
                  </a:glow>
                </a:effectLst>
                <a:latin typeface="Bradley Hand ITC" panose="03070402050302030203" pitchFamily="66" charset="0"/>
              </a:rPr>
              <a:t>Incertidumbre.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783" y="1337049"/>
            <a:ext cx="632644" cy="632644"/>
          </a:xfrm>
          <a:prstGeom prst="rect">
            <a:avLst/>
          </a:prstGeom>
          <a:effectLst>
            <a:outerShdw blurRad="50800" dist="139700" dir="2700000" algn="tl" rotWithShape="0">
              <a:schemeClr val="tx1">
                <a:lumMod val="75000"/>
                <a:alpha val="50000"/>
              </a:schemeClr>
            </a:outerShdw>
          </a:effectLst>
        </p:spPr>
      </p:pic>
      <p:sp>
        <p:nvSpPr>
          <p:cNvPr id="2" name="Rectángulo 1"/>
          <p:cNvSpPr/>
          <p:nvPr/>
        </p:nvSpPr>
        <p:spPr>
          <a:xfrm>
            <a:off x="360000" y="3991429"/>
            <a:ext cx="11236914" cy="2310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6122" lvl="1" indent="-457200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s-MX" sz="2800" b="1" dirty="0">
                <a:blipFill>
                  <a:blip r:embed="rId5"/>
                  <a:tile tx="0" ty="0" sx="100000" sy="100000" flip="none" algn="tl"/>
                </a:blipFill>
                <a:effectLst>
                  <a:glow rad="63500">
                    <a:schemeClr val="tx2">
                      <a:lumMod val="60000"/>
                      <a:lumOff val="40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Una medición toma en cuenta las características del mesurando, el método de medición, el procedimiento de medición y el propósito de la medición.</a:t>
            </a:r>
          </a:p>
          <a:p>
            <a:pPr marL="976122" lvl="1" indent="-457200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s-MX" sz="2800" b="1" dirty="0">
                <a:blipFill>
                  <a:blip r:embed="rId5"/>
                  <a:tile tx="0" ty="0" sx="100000" sy="100000" flip="none" algn="tl"/>
                </a:blipFill>
                <a:effectLst>
                  <a:glow rad="63500">
                    <a:schemeClr val="tx2">
                      <a:lumMod val="60000"/>
                      <a:lumOff val="40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La incertidumbre se puede minimizar a un valor práctico, pero no quitar.</a:t>
            </a:r>
            <a:endParaRPr lang="es-ES" sz="2800" b="1" dirty="0">
              <a:blipFill>
                <a:blip r:embed="rId5"/>
                <a:tile tx="0" ty="0" sx="100000" sy="100000" flip="none" algn="tl"/>
              </a:blipFill>
              <a:effectLst>
                <a:glow rad="63500">
                  <a:schemeClr val="tx2">
                    <a:lumMod val="60000"/>
                    <a:lumOff val="40000"/>
                    <a:alpha val="40000"/>
                  </a:schemeClr>
                </a:glow>
              </a:effectLst>
              <a:latin typeface="Bradley Hand ITC" panose="03070402050302030203" pitchFamily="66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839046" y="2142580"/>
            <a:ext cx="9757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8922" lvl="1" defTabSz="685800">
              <a:spcBef>
                <a:spcPts val="450"/>
              </a:spcBef>
              <a:buClr>
                <a:schemeClr val="accent1"/>
              </a:buClr>
              <a:buSzPct val="80000"/>
              <a:defRPr/>
            </a:pPr>
            <a:r>
              <a:rPr lang="es-MX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Diferencia entre un valor medido y un valor de referencia.</a:t>
            </a:r>
            <a:endParaRPr lang="es-ES" sz="2800" b="1" dirty="0">
              <a:blipFill>
                <a:blip r:embed="rId5"/>
                <a:tile tx="0" ty="0" sx="100000" sy="100000" flip="none" algn="tl"/>
              </a:blipFill>
              <a:effectLst>
                <a:glow rad="63500">
                  <a:schemeClr val="tx2">
                    <a:lumMod val="60000"/>
                    <a:lumOff val="40000"/>
                    <a:alpha val="40000"/>
                  </a:schemeClr>
                </a:glow>
              </a:effectLst>
              <a:latin typeface="Bradley Hand ITC" panose="03070402050302030203" pitchFamily="66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062783" y="2617429"/>
            <a:ext cx="841828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8922" lvl="1" defTabSz="685800">
              <a:spcBef>
                <a:spcPts val="450"/>
              </a:spcBef>
              <a:buClr>
                <a:schemeClr val="accent1"/>
              </a:buClr>
              <a:buSzPct val="80000"/>
              <a:defRPr/>
            </a:pPr>
            <a:r>
              <a:rPr lang="es-MX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Parámetro no negativo que caracteriza la dispersión de los valores atribuidos a mediciones de un mesurando.</a:t>
            </a:r>
            <a:endParaRPr lang="es-ES" sz="2800" b="1" dirty="0">
              <a:blipFill>
                <a:blip r:embed="rId3"/>
                <a:tile tx="0" ty="0" sx="100000" sy="100000" flip="none" algn="tl"/>
              </a:blipFill>
              <a:effectLst>
                <a:glow rad="63500">
                  <a:srgbClr val="F8E6A2">
                    <a:alpha val="40000"/>
                  </a:srgbClr>
                </a:glow>
              </a:effectLst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92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Nomenclatura básica</a:t>
            </a:r>
            <a:endParaRPr lang="es-MX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386429" y="1947508"/>
            <a:ext cx="7629152" cy="4879725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976122" lvl="1" indent="-457200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s-MX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rgbClr val="F8E6A2">
                      <a:alpha val="40000"/>
                    </a:srgbClr>
                  </a:glow>
                </a:effectLst>
                <a:latin typeface="Bradley Hand ITC" panose="03070402050302030203" pitchFamily="66" charset="0"/>
              </a:rPr>
              <a:t>Los componentes de incertidumbre siempre son evaluados usando los datos e información disponibles. </a:t>
            </a:r>
          </a:p>
          <a:p>
            <a:pPr marL="976122" lvl="1" indent="-457200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/>
            </a:pPr>
            <a:endParaRPr lang="es-MX" sz="2800" b="1" dirty="0">
              <a:blipFill>
                <a:blip r:embed="rId2"/>
                <a:tile tx="0" ty="0" sx="100000" sy="100000" flip="none" algn="tl"/>
              </a:blipFill>
              <a:effectLst>
                <a:glow rad="63500">
                  <a:srgbClr val="F8E6A2">
                    <a:alpha val="40000"/>
                  </a:srgbClr>
                </a:glow>
              </a:effectLst>
              <a:latin typeface="Bradley Hand ITC" panose="03070402050302030203" pitchFamily="66" charset="0"/>
            </a:endParaRPr>
          </a:p>
          <a:p>
            <a:pPr marL="976122" lvl="1" indent="-457200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s-MX" sz="28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63500">
                    <a:schemeClr val="accent2">
                      <a:lumMod val="20000"/>
                      <a:lumOff val="80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En la evaluación de incertidumbres es fundamental el pensamiento crítico, honestidad intelectual y experiencia práctica, así como una buena comprensión del fenómeno</a:t>
            </a:r>
            <a:r>
              <a:rPr lang="es-MX" sz="28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accent2">
                      <a:lumMod val="20000"/>
                      <a:lumOff val="80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.</a:t>
            </a:r>
            <a:endParaRPr lang="es-ES" sz="2800" b="1" dirty="0">
              <a:blipFill>
                <a:blip r:embed="rId3"/>
                <a:tile tx="0" ty="0" sx="100000" sy="100000" flip="none" algn="tl"/>
              </a:blipFill>
              <a:effectLst>
                <a:glow rad="63500">
                  <a:schemeClr val="accent2">
                    <a:lumMod val="20000"/>
                    <a:lumOff val="80000"/>
                    <a:alpha val="40000"/>
                  </a:schemeClr>
                </a:glow>
              </a:effectLst>
              <a:latin typeface="Bradley Hand ITC" panose="03070402050302030203" pitchFamily="66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606" y="2789578"/>
            <a:ext cx="3171779" cy="319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6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n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779" y="2007541"/>
            <a:ext cx="4234129" cy="4203957"/>
          </a:xfrm>
          <a:prstGeom prst="rect">
            <a:avLst/>
          </a:prstGeom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Mediciones directas y únicas</a:t>
            </a:r>
            <a:endParaRPr lang="es-MX" sz="4400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360000" y="1734272"/>
            <a:ext cx="6548800" cy="562235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ES" sz="28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¿Cómo establecer el rango de confianza?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10EF1FD8-1A21-4516-A44E-39BA221E3F3A}"/>
              </a:ext>
            </a:extLst>
          </p:cNvPr>
          <p:cNvSpPr/>
          <p:nvPr/>
        </p:nvSpPr>
        <p:spPr>
          <a:xfrm>
            <a:off x="2105720" y="4282006"/>
            <a:ext cx="4106704" cy="587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indent="114300" algn="ctr" hangingPunct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800" b="1" dirty="0">
                <a:blipFill>
                  <a:blip r:embed="rId4"/>
                  <a:tile tx="0" ty="0" sx="100000" sy="100000" flip="none" algn="tl"/>
                </a:blipFill>
                <a:effectLst>
                  <a:glow rad="190500">
                    <a:schemeClr val="accent3">
                      <a:lumMod val="40000"/>
                      <a:lumOff val="6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Estimamos</a:t>
            </a:r>
            <a:r>
              <a:rPr lang="es-ES" sz="2800" b="1" dirty="0"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blipFill>
                  <a:blip r:embed="rId4"/>
                  <a:tile tx="0" ty="0" sx="100000" sy="100000" flip="none" algn="tl"/>
                </a:blipFill>
                <a:effectLst>
                  <a:glow rad="190500">
                    <a:schemeClr val="accent3">
                      <a:lumMod val="40000"/>
                      <a:lumOff val="6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40.05cm</a:t>
            </a:r>
            <a:endParaRPr lang="es-MX" sz="2800" b="1" dirty="0">
              <a:blipFill>
                <a:blip r:embed="rId4"/>
                <a:tile tx="0" ty="0" sx="100000" sy="100000" flip="none" algn="tl"/>
              </a:blipFill>
              <a:effectLst>
                <a:glow rad="190500">
                  <a:schemeClr val="accent3">
                    <a:lumMod val="40000"/>
                    <a:lumOff val="60000"/>
                    <a:alpha val="40000"/>
                  </a:schemeClr>
                </a:glow>
              </a:effectLst>
              <a:latin typeface="Bradley Hand ITC" panose="03070402050302030203" pitchFamily="66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2">
            <a:extLst>
              <a:ext uri="{FF2B5EF4-FFF2-40B4-BE49-F238E27FC236}">
                <a16:creationId xmlns:a16="http://schemas.microsoft.com/office/drawing/2014/main" xmlns="" id="{15505B67-0A52-4AA0-A2E3-807C9D384325}"/>
              </a:ext>
            </a:extLst>
          </p:cNvPr>
          <p:cNvSpPr txBox="1">
            <a:spLocks/>
          </p:cNvSpPr>
          <p:nvPr/>
        </p:nvSpPr>
        <p:spPr bwMode="auto">
          <a:xfrm>
            <a:off x="1818329" y="3643187"/>
            <a:ext cx="6021191" cy="528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14400"/>
            <a:r>
              <a:rPr lang="es-ES_tradnl" sz="2800" b="1" kern="0" dirty="0">
                <a:blipFill>
                  <a:blip r:embed="rId4"/>
                  <a:tile tx="0" ty="0" sx="100000" sy="100000" flip="none" algn="tl"/>
                </a:blipFill>
                <a:effectLst>
                  <a:glow rad="63500">
                    <a:schemeClr val="accent3">
                      <a:lumMod val="40000"/>
                      <a:lumOff val="6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cs typeface="Arial" panose="020B0604020202020204" pitchFamily="34" charset="0"/>
              </a:rPr>
              <a:t>Apreciación (mínima escala)</a:t>
            </a:r>
          </a:p>
        </p:txBody>
      </p:sp>
      <p:sp>
        <p:nvSpPr>
          <p:cNvPr id="2" name="Cerrar llave 1">
            <a:extLst>
              <a:ext uri="{FF2B5EF4-FFF2-40B4-BE49-F238E27FC236}">
                <a16:creationId xmlns:a16="http://schemas.microsoft.com/office/drawing/2014/main" xmlns="" id="{051D96D5-E3E7-47B9-9708-1FEC7218AF57}"/>
              </a:ext>
            </a:extLst>
          </p:cNvPr>
          <p:cNvSpPr/>
          <p:nvPr/>
        </p:nvSpPr>
        <p:spPr>
          <a:xfrm rot="5400000">
            <a:off x="4123072" y="3385311"/>
            <a:ext cx="72000" cy="144000"/>
          </a:xfrm>
          <a:prstGeom prst="rightBrace">
            <a:avLst/>
          </a:prstGeom>
          <a:noFill/>
          <a:ln w="25400">
            <a:solidFill>
              <a:schemeClr val="accent3">
                <a:lumMod val="40000"/>
                <a:lumOff val="6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xmlns="" id="{10EF1FD8-1A21-4516-A44E-39BA221E3F3A}"/>
              </a:ext>
            </a:extLst>
          </p:cNvPr>
          <p:cNvSpPr/>
          <p:nvPr/>
        </p:nvSpPr>
        <p:spPr>
          <a:xfrm>
            <a:off x="-1" y="2940369"/>
            <a:ext cx="8287657" cy="587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indent="114300" algn="ctr" hangingPunct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8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Rango probable: </a:t>
            </a:r>
            <a:r>
              <a:rPr lang="es-ES" sz="2800" b="1" dirty="0">
                <a:blipFill>
                  <a:blip r:embed="rId4"/>
                  <a:tile tx="0" ty="0" sx="100000" sy="100000" flip="none" algn="tl"/>
                </a:blipFill>
                <a:effectLst>
                  <a:glow rad="190500">
                    <a:schemeClr val="accent3">
                      <a:lumMod val="40000"/>
                      <a:lumOff val="6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40 a 40.1 cm </a:t>
            </a:r>
            <a:r>
              <a:rPr lang="es-ES" sz="28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más cerca de </a:t>
            </a:r>
            <a:r>
              <a:rPr lang="es-ES" sz="2800" b="1" dirty="0">
                <a:blipFill>
                  <a:blip r:embed="rId4"/>
                  <a:tile tx="0" ty="0" sx="100000" sy="100000" flip="none" algn="tl"/>
                </a:blipFill>
                <a:effectLst>
                  <a:glow rad="190500">
                    <a:schemeClr val="accent3">
                      <a:lumMod val="40000"/>
                      <a:lumOff val="6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40cm </a:t>
            </a:r>
            <a:endParaRPr lang="es-MX" sz="2800" b="1" dirty="0">
              <a:blipFill>
                <a:blip r:embed="rId4"/>
                <a:tile tx="0" ty="0" sx="100000" sy="100000" flip="none" algn="tl"/>
              </a:blipFill>
              <a:effectLst>
                <a:glow rad="190500">
                  <a:schemeClr val="accent3">
                    <a:lumMod val="40000"/>
                    <a:lumOff val="60000"/>
                    <a:alpha val="40000"/>
                  </a:schemeClr>
                </a:glow>
              </a:effectLst>
              <a:latin typeface="Bradley Hand ITC" panose="03070402050302030203" pitchFamily="66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xmlns="" id="{10EF1FD8-1A21-4516-A44E-39BA221E3F3A}"/>
              </a:ext>
            </a:extLst>
          </p:cNvPr>
          <p:cNvSpPr/>
          <p:nvPr/>
        </p:nvSpPr>
        <p:spPr>
          <a:xfrm>
            <a:off x="632852" y="5257391"/>
            <a:ext cx="6711480" cy="954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indent="114300" algn="ctr" hangingPunct="0"/>
            <a:r>
              <a:rPr lang="es-ES" sz="28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Longitud estimada</a:t>
            </a:r>
            <a:r>
              <a:rPr lang="es-ES" sz="2800" b="1" dirty="0"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blipFill>
                  <a:blip r:embed="rId4"/>
                  <a:tile tx="0" ty="0" sx="100000" sy="100000" flip="none" algn="tl"/>
                </a:blipFill>
                <a:effectLst>
                  <a:glow rad="190500">
                    <a:schemeClr val="accent3">
                      <a:lumMod val="40000"/>
                      <a:lumOff val="6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L= 40cm,</a:t>
            </a:r>
            <a:r>
              <a:rPr lang="es-ES" sz="2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indent="114300" algn="ctr" hangingPunct="0"/>
            <a:r>
              <a:rPr lang="es-ES" sz="28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 un rango probable hasta de: </a:t>
            </a:r>
            <a:r>
              <a:rPr lang="es-ES" sz="2800" b="1" dirty="0">
                <a:blipFill>
                  <a:blip r:embed="rId4"/>
                  <a:tile tx="0" ty="0" sx="100000" sy="100000" flip="none" algn="tl"/>
                </a:blipFill>
                <a:effectLst>
                  <a:glow rad="190500">
                    <a:schemeClr val="accent3">
                      <a:lumMod val="40000"/>
                      <a:lumOff val="6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+0.05 cm</a:t>
            </a:r>
            <a:endParaRPr lang="es-MX" sz="2800" b="1" dirty="0">
              <a:blipFill>
                <a:blip r:embed="rId4"/>
                <a:tile tx="0" ty="0" sx="100000" sy="100000" flip="none" algn="tl"/>
              </a:blipFill>
              <a:effectLst>
                <a:glow rad="190500">
                  <a:schemeClr val="accent3">
                    <a:lumMod val="40000"/>
                    <a:lumOff val="60000"/>
                    <a:alpha val="40000"/>
                  </a:schemeClr>
                </a:glow>
              </a:effectLst>
              <a:latin typeface="Bradley Hand ITC" panose="03070402050302030203" pitchFamily="66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54143" y="2278819"/>
            <a:ext cx="34688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1722" defTabSz="685800">
              <a:spcBef>
                <a:spcPts val="450"/>
              </a:spcBef>
              <a:buClr>
                <a:schemeClr val="accent1"/>
              </a:buClr>
              <a:buSzPct val="80000"/>
              <a:defRPr/>
            </a:pPr>
            <a:r>
              <a:rPr lang="es-ES" sz="3600" b="1" dirty="0">
                <a:solidFill>
                  <a:srgbClr val="FFFF00"/>
                </a:solidFill>
                <a:effectLst>
                  <a:glow rad="63500">
                    <a:srgbClr val="FF0000">
                      <a:alpha val="40000"/>
                    </a:srgbClr>
                  </a:glow>
                </a:effectLst>
                <a:latin typeface="Bradley Hand ITC" panose="03070402050302030203" pitchFamily="66" charset="0"/>
              </a:rPr>
              <a:t>Por Interpolación</a:t>
            </a:r>
          </a:p>
        </p:txBody>
      </p:sp>
      <p:pic>
        <p:nvPicPr>
          <p:cNvPr id="68" name="Imagen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640" y="2275729"/>
            <a:ext cx="632644" cy="632644"/>
          </a:xfrm>
          <a:prstGeom prst="rect">
            <a:avLst/>
          </a:prstGeom>
          <a:effectLst>
            <a:outerShdw blurRad="50800" dist="139700" dir="2700000" algn="tl" rotWithShape="0">
              <a:schemeClr val="tx1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261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7" grpId="0"/>
      <p:bldP spid="2" grpId="0" animBg="1"/>
      <p:bldP spid="65" grpId="0"/>
      <p:bldP spid="67" grpId="0"/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on Erick I">
  <a:themeElements>
    <a:clrScheme name="Erick II">
      <a:dk1>
        <a:sysClr val="windowText" lastClr="000000"/>
      </a:dk1>
      <a:lt1>
        <a:sysClr val="window" lastClr="FFFFFF"/>
      </a:lt1>
      <a:dk2>
        <a:srgbClr val="323232"/>
      </a:dk2>
      <a:lt2>
        <a:srgbClr val="6B9F25"/>
      </a:lt2>
      <a:accent1>
        <a:srgbClr val="F07F09"/>
      </a:accent1>
      <a:accent2>
        <a:srgbClr val="C00000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89C3E5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Pizarron Erick I" id="{80075848-71A1-41CC-B1AD-CDA139881EAE}" vid="{B14AB966-379F-45D5-B59B-8E67E63B7E1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Pizarron Erick I</Template>
  <TotalTime>4939</TotalTime>
  <Words>1052</Words>
  <Application>Microsoft Office PowerPoint</Application>
  <PresentationFormat>Panorámica</PresentationFormat>
  <Paragraphs>208</Paragraphs>
  <Slides>25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7" baseType="lpstr">
      <vt:lpstr>Arial</vt:lpstr>
      <vt:lpstr>Arial Black</vt:lpstr>
      <vt:lpstr>Bradley Hand ITC</vt:lpstr>
      <vt:lpstr>Calibri</vt:lpstr>
      <vt:lpstr>Cambria Math</vt:lpstr>
      <vt:lpstr>Consolas</vt:lpstr>
      <vt:lpstr>Corbel</vt:lpstr>
      <vt:lpstr>Times New Roman</vt:lpstr>
      <vt:lpstr>Wingdings</vt:lpstr>
      <vt:lpstr>Wingdings 2</vt:lpstr>
      <vt:lpstr>Wingdings 3</vt:lpstr>
      <vt:lpstr>Pizarron Erick I</vt:lpstr>
      <vt:lpstr>Presentación de PowerPoint</vt:lpstr>
      <vt:lpstr>Objetivo</vt:lpstr>
      <vt:lpstr>Motivación</vt:lpstr>
      <vt:lpstr>Motivación</vt:lpstr>
      <vt:lpstr>Motivación</vt:lpstr>
      <vt:lpstr>Otros Beneficios</vt:lpstr>
      <vt:lpstr>Nomenclatura básica</vt:lpstr>
      <vt:lpstr>Nomenclatura básica</vt:lpstr>
      <vt:lpstr>Mediciones directas y únicas</vt:lpstr>
      <vt:lpstr>Mediciones directas y únicas</vt:lpstr>
      <vt:lpstr>Mediciones directas y únicas</vt:lpstr>
      <vt:lpstr>Otras incertidumbres</vt:lpstr>
      <vt:lpstr>Casos de la vida real</vt:lpstr>
      <vt:lpstr>Mediciones repetidas</vt:lpstr>
      <vt:lpstr>Mediciones repetidas</vt:lpstr>
      <vt:lpstr>Mediciones repetidas</vt:lpstr>
      <vt:lpstr>Clasificación de incertidumbres</vt:lpstr>
      <vt:lpstr>Clasificación de incertidumbres</vt:lpstr>
      <vt:lpstr>Incertidumbres en mediciones indirectas</vt:lpstr>
      <vt:lpstr>Incertidumbres en mediciones indirectas</vt:lpstr>
      <vt:lpstr>Incertidumbres en mediciones indirectas</vt:lpstr>
      <vt:lpstr>La incertidumbre</vt:lpstr>
      <vt:lpstr>La incertidumbre</vt:lpstr>
      <vt:lpstr>Preguntas???</vt:lpstr>
      <vt:lpstr>Intermedio…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Erick</dc:creator>
  <cp:lastModifiedBy>Erick</cp:lastModifiedBy>
  <cp:revision>718</cp:revision>
  <dcterms:created xsi:type="dcterms:W3CDTF">2015-07-28T01:21:40Z</dcterms:created>
  <dcterms:modified xsi:type="dcterms:W3CDTF">2023-11-02T16:03:03Z</dcterms:modified>
</cp:coreProperties>
</file>